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Average" panose="020B0604020202020204" charset="0"/>
      <p:regular r:id="rId52"/>
    </p:embeddedFont>
    <p:embeddedFont>
      <p:font typeface="Oswald" panose="020B060402020202020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a4ff14ffd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a4ff14ffd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a4ff14ff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a4ff14ffd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a4ff14ff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a4ff14ff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a4ff14ff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a4ff14ff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a4ff14ffd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a4ff14ffd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a7fcc6d4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a7fcc6d4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a4ff14ff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a4ff14ff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a4ff14ff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a4ff14ffd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a4ff14ffd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a4ff14ffd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a4ff14ff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a4ff14ff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a4ff14ffd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a4ff14ffd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a4ff14ff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a4ff14ff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a7fcc6d4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7a7fcc6d4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a66278f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7a66278f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a66278f2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7a66278f2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7a66278f2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7a66278f2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a66278f2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a66278f2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7a66278f2d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7a66278f2d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a66278f2d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a66278f2d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a66278f2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a66278f2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bec56bf1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6bec56bf1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a4ff14ff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a4ff14ff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bec56bf1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bec56bf1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6bec56bf1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6bec56bf1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c1b7a1a4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c1b7a1a4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6bec56bf1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6bec56bf1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7a66278f2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7a66278f2d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7a66278f2d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7a66278f2d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7a66278f2d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7a66278f2d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7a66278f2d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7a66278f2d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6bdb9f487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6bdb9f487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6bdb9f487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6bdb9f487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a4ff14ffd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a4ff14ffd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6bdb9f487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6bdb9f487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bdb9f487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bdb9f4879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bdb9f487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6bdb9f487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6c1b7a1a4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6c1b7a1a4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6bdb9f487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6bdb9f4879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bdb9f487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bdb9f487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6bdb9f487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6bdb9f487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6bdb9f487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6bdb9f487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6bdb9f4879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6bdb9f4879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6bdb9f4879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6bdb9f4879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a4ff14ffd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a4ff14ffd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a4ff14ffd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a4ff14ffd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a66278f2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a66278f2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a66278f2d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a66278f2d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a4ff14ffd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a4ff14ffd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2551600" y="1443600"/>
            <a:ext cx="4163100" cy="2256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2685900" y="1645050"/>
            <a:ext cx="3881100" cy="8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Osmoregulation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685825" y="2953225"/>
            <a:ext cx="38811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Tri-State Steelheaders 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/>
          <p:nvPr/>
        </p:nvSpPr>
        <p:spPr>
          <a:xfrm>
            <a:off x="499700" y="3404375"/>
            <a:ext cx="3529200" cy="101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499700" y="3340525"/>
            <a:ext cx="3529200" cy="1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Isotonic</a:t>
            </a:r>
            <a:r>
              <a:rPr lang="en" b="1"/>
              <a:t>: </a:t>
            </a:r>
            <a:r>
              <a:rPr lang="en"/>
              <a:t>when the solution on either side of the membrane has the same concentration. </a:t>
            </a:r>
            <a:endParaRPr b="1"/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05700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</a:t>
            </a:r>
            <a:r>
              <a:rPr lang="en"/>
              <a:t>.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499700" y="2283475"/>
            <a:ext cx="35292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solutions will try to find equilibrium and become </a:t>
            </a:r>
            <a:r>
              <a:rPr lang="en" b="1">
                <a:solidFill>
                  <a:srgbClr val="FFFFFF"/>
                </a:solidFill>
              </a:rPr>
              <a:t>Isotonic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69" name="Google Shape;169;p22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172" name="Google Shape;172;p22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 rot="5322">
            <a:off x="5502312" y="33143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/>
          <p:nvPr/>
        </p:nvSpPr>
        <p:spPr>
          <a:xfrm rot="5322">
            <a:off x="6388925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2"/>
          <p:cNvSpPr/>
          <p:nvPr/>
        </p:nvSpPr>
        <p:spPr>
          <a:xfrm rot="5322">
            <a:off x="76578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2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2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2"/>
          <p:cNvSpPr/>
          <p:nvPr/>
        </p:nvSpPr>
        <p:spPr>
          <a:xfrm rot="5322">
            <a:off x="8061300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2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2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 rot="5322">
            <a:off x="8061300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9" name="Google Shape;189;p22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195" name="Google Shape;195;p23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634000" y="2152925"/>
            <a:ext cx="3529200" cy="27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 will try to find equilibrium and become </a:t>
            </a:r>
            <a:r>
              <a:rPr lang="en" b="1">
                <a:solidFill>
                  <a:srgbClr val="FFFFFF"/>
                </a:solidFill>
              </a:rPr>
              <a:t>Isotonic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Salt cannot pass through the </a:t>
            </a:r>
            <a:r>
              <a:rPr lang="en" b="1">
                <a:solidFill>
                  <a:srgbClr val="FFFFFF"/>
                </a:solidFill>
              </a:rPr>
              <a:t>Semipermeable </a:t>
            </a:r>
            <a:r>
              <a:rPr lang="en"/>
              <a:t>membrane, only water can.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saltwater.</a:t>
            </a:r>
            <a:r>
              <a:rPr lang="en"/>
              <a:t>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00" name="Google Shape;200;p23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3"/>
          <p:cNvSpPr/>
          <p:nvPr/>
        </p:nvSpPr>
        <p:spPr>
          <a:xfrm rot="5322">
            <a:off x="5502312" y="33143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/>
          <p:nvPr/>
        </p:nvSpPr>
        <p:spPr>
          <a:xfrm rot="5322">
            <a:off x="6388925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3"/>
          <p:cNvSpPr/>
          <p:nvPr/>
        </p:nvSpPr>
        <p:spPr>
          <a:xfrm rot="5322">
            <a:off x="76578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3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3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"/>
          <p:cNvSpPr/>
          <p:nvPr/>
        </p:nvSpPr>
        <p:spPr>
          <a:xfrm rot="5322">
            <a:off x="8061300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3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3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"/>
          <p:cNvSpPr/>
          <p:nvPr/>
        </p:nvSpPr>
        <p:spPr>
          <a:xfrm rot="5322">
            <a:off x="8061300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3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1"/>
          </p:nvPr>
        </p:nvSpPr>
        <p:spPr>
          <a:xfrm>
            <a:off x="795150" y="2794000"/>
            <a:ext cx="3529200" cy="14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So….. How will the solution find equilibrium?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1"/>
          </p:nvPr>
        </p:nvSpPr>
        <p:spPr>
          <a:xfrm>
            <a:off x="432550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</a:t>
            </a:r>
            <a:r>
              <a:rPr lang="en"/>
              <a:t>.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28" name="Google Shape;228;p24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4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4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4"/>
          <p:cNvSpPr/>
          <p:nvPr/>
        </p:nvSpPr>
        <p:spPr>
          <a:xfrm rot="5322">
            <a:off x="5502312" y="33143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4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4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4"/>
          <p:cNvSpPr/>
          <p:nvPr/>
        </p:nvSpPr>
        <p:spPr>
          <a:xfrm rot="5322">
            <a:off x="6388925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4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4"/>
          <p:cNvSpPr/>
          <p:nvPr/>
        </p:nvSpPr>
        <p:spPr>
          <a:xfrm rot="5322">
            <a:off x="76578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4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4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/>
          <p:nvPr/>
        </p:nvSpPr>
        <p:spPr>
          <a:xfrm rot="5322">
            <a:off x="8061300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4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"/>
          <p:cNvSpPr/>
          <p:nvPr/>
        </p:nvSpPr>
        <p:spPr>
          <a:xfrm rot="5322">
            <a:off x="8061300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5" name="Google Shape;245;p24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body" idx="1"/>
          </p:nvPr>
        </p:nvSpPr>
        <p:spPr>
          <a:xfrm>
            <a:off x="405700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</a:t>
            </a:r>
            <a:r>
              <a:rPr lang="en"/>
              <a:t>.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52" name="Google Shape;252;p25"/>
          <p:cNvSpPr txBox="1">
            <a:spLocks noGrp="1"/>
          </p:cNvSpPr>
          <p:nvPr>
            <p:ph type="body" idx="1"/>
          </p:nvPr>
        </p:nvSpPr>
        <p:spPr>
          <a:xfrm>
            <a:off x="513125" y="2793800"/>
            <a:ext cx="35292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water is going to </a:t>
            </a:r>
            <a:r>
              <a:rPr lang="en" b="1"/>
              <a:t>exit </a:t>
            </a:r>
            <a:r>
              <a:rPr lang="en"/>
              <a:t>the cell until the solution on either side is the same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53" name="Google Shape;253;p25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5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256" name="Google Shape;256;p25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5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5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"/>
          <p:cNvSpPr/>
          <p:nvPr/>
        </p:nvSpPr>
        <p:spPr>
          <a:xfrm rot="5322">
            <a:off x="5502312" y="33143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5"/>
          <p:cNvSpPr/>
          <p:nvPr/>
        </p:nvSpPr>
        <p:spPr>
          <a:xfrm rot="5322">
            <a:off x="6388925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"/>
          <p:cNvSpPr/>
          <p:nvPr/>
        </p:nvSpPr>
        <p:spPr>
          <a:xfrm rot="5322">
            <a:off x="76578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5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5"/>
          <p:cNvSpPr/>
          <p:nvPr/>
        </p:nvSpPr>
        <p:spPr>
          <a:xfrm rot="5322">
            <a:off x="8061300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5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5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5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5"/>
          <p:cNvSpPr/>
          <p:nvPr/>
        </p:nvSpPr>
        <p:spPr>
          <a:xfrm rot="5322">
            <a:off x="8061300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5"/>
          <p:cNvSpPr/>
          <p:nvPr/>
        </p:nvSpPr>
        <p:spPr>
          <a:xfrm>
            <a:off x="5425525" y="3405225"/>
            <a:ext cx="792300" cy="36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4" name="Google Shape;274;p25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</a:t>
            </a:r>
            <a:r>
              <a:rPr lang="en"/>
              <a:t>.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1"/>
          </p:nvPr>
        </p:nvSpPr>
        <p:spPr>
          <a:xfrm>
            <a:off x="792900" y="2438725"/>
            <a:ext cx="3529200" cy="17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solution outside the cell is salty enough the cell will continue to lose water, and can result in it becoming </a:t>
            </a:r>
            <a:r>
              <a:rPr lang="en" u="sng">
                <a:solidFill>
                  <a:srgbClr val="CCCCCC"/>
                </a:solidFill>
              </a:rPr>
              <a:t>shriveled and dehydrated</a:t>
            </a:r>
            <a:r>
              <a:rPr lang="en" u="sng"/>
              <a:t>!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82" name="Google Shape;282;p26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284" name="Google Shape;284;p26"/>
          <p:cNvSpPr/>
          <p:nvPr/>
        </p:nvSpPr>
        <p:spPr>
          <a:xfrm>
            <a:off x="5425525" y="3405225"/>
            <a:ext cx="792300" cy="36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6"/>
          <p:cNvSpPr/>
          <p:nvPr/>
        </p:nvSpPr>
        <p:spPr>
          <a:xfrm>
            <a:off x="5954341" y="2506004"/>
            <a:ext cx="2036200" cy="1886575"/>
          </a:xfrm>
          <a:custGeom>
            <a:avLst/>
            <a:gdLst/>
            <a:ahLst/>
            <a:cxnLst/>
            <a:rect l="l" t="t" r="r" b="b"/>
            <a:pathLst>
              <a:path w="81448" h="75463" extrusionOk="0">
                <a:moveTo>
                  <a:pt x="17524" y="6961"/>
                </a:moveTo>
                <a:cubicBezTo>
                  <a:pt x="19583" y="3022"/>
                  <a:pt x="38295" y="-1276"/>
                  <a:pt x="42771" y="515"/>
                </a:cubicBezTo>
                <a:cubicBezTo>
                  <a:pt x="47248" y="2306"/>
                  <a:pt x="40354" y="15735"/>
                  <a:pt x="44383" y="17705"/>
                </a:cubicBezTo>
                <a:cubicBezTo>
                  <a:pt x="48412" y="19675"/>
                  <a:pt x="66407" y="10095"/>
                  <a:pt x="66944" y="12333"/>
                </a:cubicBezTo>
                <a:cubicBezTo>
                  <a:pt x="67481" y="14571"/>
                  <a:pt x="45189" y="26389"/>
                  <a:pt x="47606" y="31134"/>
                </a:cubicBezTo>
                <a:cubicBezTo>
                  <a:pt x="50023" y="35879"/>
                  <a:pt x="81448" y="38117"/>
                  <a:pt x="81448" y="40803"/>
                </a:cubicBezTo>
                <a:cubicBezTo>
                  <a:pt x="81448" y="43489"/>
                  <a:pt x="50381" y="42684"/>
                  <a:pt x="47606" y="47250"/>
                </a:cubicBezTo>
                <a:cubicBezTo>
                  <a:pt x="44831" y="51816"/>
                  <a:pt x="66945" y="66857"/>
                  <a:pt x="64796" y="68200"/>
                </a:cubicBezTo>
                <a:cubicBezTo>
                  <a:pt x="62647" y="69543"/>
                  <a:pt x="42324" y="54143"/>
                  <a:pt x="34714" y="55307"/>
                </a:cubicBezTo>
                <a:cubicBezTo>
                  <a:pt x="27104" y="56471"/>
                  <a:pt x="22269" y="77421"/>
                  <a:pt x="19135" y="75183"/>
                </a:cubicBezTo>
                <a:cubicBezTo>
                  <a:pt x="16001" y="72945"/>
                  <a:pt x="19046" y="50115"/>
                  <a:pt x="15912" y="41878"/>
                </a:cubicBezTo>
                <a:cubicBezTo>
                  <a:pt x="12779" y="33641"/>
                  <a:pt x="-2083" y="28717"/>
                  <a:pt x="334" y="25762"/>
                </a:cubicBezTo>
                <a:cubicBezTo>
                  <a:pt x="2751" y="22808"/>
                  <a:pt x="27551" y="27285"/>
                  <a:pt x="30416" y="24151"/>
                </a:cubicBezTo>
                <a:cubicBezTo>
                  <a:pt x="33281" y="21018"/>
                  <a:pt x="15465" y="10900"/>
                  <a:pt x="17524" y="6961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6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6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6"/>
          <p:cNvSpPr/>
          <p:nvPr/>
        </p:nvSpPr>
        <p:spPr>
          <a:xfrm rot="5322">
            <a:off x="5954362" y="39203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6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6"/>
          <p:cNvSpPr/>
          <p:nvPr/>
        </p:nvSpPr>
        <p:spPr>
          <a:xfrm rot="5322">
            <a:off x="6677437" y="32842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6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"/>
          <p:cNvSpPr/>
          <p:nvPr/>
        </p:nvSpPr>
        <p:spPr>
          <a:xfrm rot="5322">
            <a:off x="7716225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6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 rot="5322">
            <a:off x="78675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6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6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6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6"/>
          <p:cNvSpPr/>
          <p:nvPr/>
        </p:nvSpPr>
        <p:spPr>
          <a:xfrm rot="5322">
            <a:off x="8197675" y="40559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6"/>
          <p:cNvSpPr/>
          <p:nvPr/>
        </p:nvSpPr>
        <p:spPr>
          <a:xfrm rot="5322">
            <a:off x="6806087" y="417043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4" name="Google Shape;304;p26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body" idx="1"/>
          </p:nvPr>
        </p:nvSpPr>
        <p:spPr>
          <a:xfrm>
            <a:off x="311700" y="1227525"/>
            <a:ext cx="667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will always go down the</a:t>
            </a:r>
            <a:r>
              <a:rPr lang="en" b="1"/>
              <a:t> </a:t>
            </a:r>
            <a:r>
              <a:rPr lang="en" b="1">
                <a:solidFill>
                  <a:srgbClr val="FFFFFF"/>
                </a:solidFill>
              </a:rPr>
              <a:t>concentration gradient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11" name="Google Shape;311;p27"/>
          <p:cNvSpPr txBox="1">
            <a:spLocks noGrp="1"/>
          </p:cNvSpPr>
          <p:nvPr>
            <p:ph type="body" idx="1"/>
          </p:nvPr>
        </p:nvSpPr>
        <p:spPr>
          <a:xfrm>
            <a:off x="5418000" y="4049250"/>
            <a:ext cx="341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 </a:t>
            </a:r>
            <a:r>
              <a:rPr lang="en" b="1">
                <a:solidFill>
                  <a:srgbClr val="FFFFFF"/>
                </a:solidFill>
              </a:rPr>
              <a:t>More concentrated</a:t>
            </a:r>
            <a:r>
              <a:rPr lang="en" b="1"/>
              <a:t> </a:t>
            </a:r>
            <a:r>
              <a:rPr lang="en"/>
              <a:t>solution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12" name="Google Shape;312;p27"/>
          <p:cNvSpPr txBox="1">
            <a:spLocks noGrp="1"/>
          </p:cNvSpPr>
          <p:nvPr>
            <p:ph type="body" idx="1"/>
          </p:nvPr>
        </p:nvSpPr>
        <p:spPr>
          <a:xfrm>
            <a:off x="461250" y="1800225"/>
            <a:ext cx="441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from a </a:t>
            </a:r>
            <a:r>
              <a:rPr lang="en" b="1">
                <a:solidFill>
                  <a:srgbClr val="FFFFFF"/>
                </a:solidFill>
              </a:rPr>
              <a:t>less concentrated</a:t>
            </a:r>
            <a:r>
              <a:rPr lang="en"/>
              <a:t> solution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13" name="Google Shape;313;p27"/>
          <p:cNvSpPr/>
          <p:nvPr/>
        </p:nvSpPr>
        <p:spPr>
          <a:xfrm rot="2329473">
            <a:off x="2551089" y="3189121"/>
            <a:ext cx="2851479" cy="215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/>
          <p:nvPr/>
        </p:nvSpPr>
        <p:spPr>
          <a:xfrm>
            <a:off x="5565000" y="1657100"/>
            <a:ext cx="3120300" cy="231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7"/>
          <p:cNvSpPr/>
          <p:nvPr/>
        </p:nvSpPr>
        <p:spPr>
          <a:xfrm>
            <a:off x="5992574" y="2713690"/>
            <a:ext cx="681900" cy="306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"/>
          <p:cNvSpPr/>
          <p:nvPr/>
        </p:nvSpPr>
        <p:spPr>
          <a:xfrm>
            <a:off x="6447612" y="1955000"/>
            <a:ext cx="1752150" cy="1591703"/>
          </a:xfrm>
          <a:custGeom>
            <a:avLst/>
            <a:gdLst/>
            <a:ahLst/>
            <a:cxnLst/>
            <a:rect l="l" t="t" r="r" b="b"/>
            <a:pathLst>
              <a:path w="81448" h="75463" extrusionOk="0">
                <a:moveTo>
                  <a:pt x="17524" y="6961"/>
                </a:moveTo>
                <a:cubicBezTo>
                  <a:pt x="19583" y="3022"/>
                  <a:pt x="38295" y="-1276"/>
                  <a:pt x="42771" y="515"/>
                </a:cubicBezTo>
                <a:cubicBezTo>
                  <a:pt x="47248" y="2306"/>
                  <a:pt x="40354" y="15735"/>
                  <a:pt x="44383" y="17705"/>
                </a:cubicBezTo>
                <a:cubicBezTo>
                  <a:pt x="48412" y="19675"/>
                  <a:pt x="66407" y="10095"/>
                  <a:pt x="66944" y="12333"/>
                </a:cubicBezTo>
                <a:cubicBezTo>
                  <a:pt x="67481" y="14571"/>
                  <a:pt x="45189" y="26389"/>
                  <a:pt x="47606" y="31134"/>
                </a:cubicBezTo>
                <a:cubicBezTo>
                  <a:pt x="50023" y="35879"/>
                  <a:pt x="81448" y="38117"/>
                  <a:pt x="81448" y="40803"/>
                </a:cubicBezTo>
                <a:cubicBezTo>
                  <a:pt x="81448" y="43489"/>
                  <a:pt x="50381" y="42684"/>
                  <a:pt x="47606" y="47250"/>
                </a:cubicBezTo>
                <a:cubicBezTo>
                  <a:pt x="44831" y="51816"/>
                  <a:pt x="66945" y="66857"/>
                  <a:pt x="64796" y="68200"/>
                </a:cubicBezTo>
                <a:cubicBezTo>
                  <a:pt x="62647" y="69543"/>
                  <a:pt x="42324" y="54143"/>
                  <a:pt x="34714" y="55307"/>
                </a:cubicBezTo>
                <a:cubicBezTo>
                  <a:pt x="27104" y="56471"/>
                  <a:pt x="22269" y="77421"/>
                  <a:pt x="19135" y="75183"/>
                </a:cubicBezTo>
                <a:cubicBezTo>
                  <a:pt x="16001" y="72945"/>
                  <a:pt x="19046" y="50115"/>
                  <a:pt x="15912" y="41878"/>
                </a:cubicBezTo>
                <a:cubicBezTo>
                  <a:pt x="12779" y="33641"/>
                  <a:pt x="-2083" y="28717"/>
                  <a:pt x="334" y="25762"/>
                </a:cubicBezTo>
                <a:cubicBezTo>
                  <a:pt x="2751" y="22808"/>
                  <a:pt x="27551" y="27285"/>
                  <a:pt x="30416" y="24151"/>
                </a:cubicBezTo>
                <a:cubicBezTo>
                  <a:pt x="33281" y="21018"/>
                  <a:pt x="15465" y="10900"/>
                  <a:pt x="17524" y="6961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Google Shape;317;p27"/>
          <p:cNvSpPr/>
          <p:nvPr/>
        </p:nvSpPr>
        <p:spPr>
          <a:xfrm rot="6183">
            <a:off x="5766503" y="2197882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 rot="6183">
            <a:off x="5992582" y="1726503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 rot="6183">
            <a:off x="5766482" y="2869661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7"/>
          <p:cNvSpPr/>
          <p:nvPr/>
        </p:nvSpPr>
        <p:spPr>
          <a:xfrm rot="6183">
            <a:off x="6447630" y="3148342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"/>
          <p:cNvSpPr/>
          <p:nvPr/>
        </p:nvSpPr>
        <p:spPr>
          <a:xfrm rot="6183">
            <a:off x="5713261" y="3541441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7"/>
          <p:cNvSpPr/>
          <p:nvPr/>
        </p:nvSpPr>
        <p:spPr>
          <a:xfrm rot="6183">
            <a:off x="6350816" y="2010172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"/>
          <p:cNvSpPr/>
          <p:nvPr/>
        </p:nvSpPr>
        <p:spPr>
          <a:xfrm rot="6183">
            <a:off x="7069824" y="2611673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7"/>
          <p:cNvSpPr/>
          <p:nvPr/>
        </p:nvSpPr>
        <p:spPr>
          <a:xfrm rot="6183">
            <a:off x="6654802" y="3633807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7"/>
          <p:cNvSpPr/>
          <p:nvPr/>
        </p:nvSpPr>
        <p:spPr>
          <a:xfrm rot="6183">
            <a:off x="7963684" y="3080644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7"/>
          <p:cNvSpPr/>
          <p:nvPr/>
        </p:nvSpPr>
        <p:spPr>
          <a:xfrm rot="6183">
            <a:off x="8321903" y="1767395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7"/>
          <p:cNvSpPr/>
          <p:nvPr/>
        </p:nvSpPr>
        <p:spPr>
          <a:xfrm rot="6183">
            <a:off x="6184032" y="3633807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"/>
          <p:cNvSpPr/>
          <p:nvPr/>
        </p:nvSpPr>
        <p:spPr>
          <a:xfrm rot="6183">
            <a:off x="8093854" y="3541441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"/>
          <p:cNvSpPr/>
          <p:nvPr/>
        </p:nvSpPr>
        <p:spPr>
          <a:xfrm rot="6183">
            <a:off x="8130446" y="2092353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7"/>
          <p:cNvSpPr/>
          <p:nvPr/>
        </p:nvSpPr>
        <p:spPr>
          <a:xfrm rot="6183">
            <a:off x="7541079" y="1735460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"/>
          <p:cNvSpPr/>
          <p:nvPr/>
        </p:nvSpPr>
        <p:spPr>
          <a:xfrm rot="6183">
            <a:off x="7566205" y="3674812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7"/>
          <p:cNvSpPr/>
          <p:nvPr/>
        </p:nvSpPr>
        <p:spPr>
          <a:xfrm rot="6183">
            <a:off x="8373167" y="2527481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7"/>
          <p:cNvSpPr/>
          <p:nvPr/>
        </p:nvSpPr>
        <p:spPr>
          <a:xfrm rot="6183">
            <a:off x="8377964" y="3262761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"/>
          <p:cNvSpPr/>
          <p:nvPr/>
        </p:nvSpPr>
        <p:spPr>
          <a:xfrm rot="6183">
            <a:off x="7180526" y="3359335"/>
            <a:ext cx="166800" cy="2784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body" idx="1"/>
          </p:nvPr>
        </p:nvSpPr>
        <p:spPr>
          <a:xfrm>
            <a:off x="1069425" y="2285400"/>
            <a:ext cx="134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The Cell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36" name="Google Shape;336;p27"/>
          <p:cNvSpPr txBox="1">
            <a:spLocks noGrp="1"/>
          </p:cNvSpPr>
          <p:nvPr>
            <p:ph type="body" idx="1"/>
          </p:nvPr>
        </p:nvSpPr>
        <p:spPr>
          <a:xfrm>
            <a:off x="6400375" y="4461025"/>
            <a:ext cx="13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Saltwater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>
            <a:spLocks noGrp="1"/>
          </p:cNvSpPr>
          <p:nvPr>
            <p:ph type="body" idx="1"/>
          </p:nvPr>
        </p:nvSpPr>
        <p:spPr>
          <a:xfrm>
            <a:off x="419125" y="2571750"/>
            <a:ext cx="3757500" cy="16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Hypotonic</a:t>
            </a:r>
            <a:r>
              <a:rPr lang="en" b="1"/>
              <a:t>: </a:t>
            </a:r>
            <a:r>
              <a:rPr lang="en"/>
              <a:t>there is a lower concentration of solutes (salt)  outside the cell than inside the cell.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419125" y="2571750"/>
            <a:ext cx="3529200" cy="101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344" name="Google Shape;344;p28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time…. the cell is placed in </a:t>
            </a:r>
            <a:r>
              <a:rPr lang="en" u="sng"/>
              <a:t>freshwater</a:t>
            </a:r>
            <a:r>
              <a:rPr lang="en"/>
              <a:t>. The salt is lower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Hypotonic</a:t>
            </a:r>
            <a:r>
              <a:rPr lang="en" b="1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45" name="Google Shape;345;p28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3563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Freshwater</a:t>
            </a:r>
            <a:endParaRPr b="1"/>
          </a:p>
        </p:txBody>
      </p:sp>
      <p:sp>
        <p:nvSpPr>
          <p:cNvPr id="348" name="Google Shape;348;p28"/>
          <p:cNvSpPr/>
          <p:nvPr/>
        </p:nvSpPr>
        <p:spPr>
          <a:xfrm rot="5322">
            <a:off x="6779037" y="31231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8"/>
          <p:cNvSpPr/>
          <p:nvPr/>
        </p:nvSpPr>
        <p:spPr>
          <a:xfrm rot="5322">
            <a:off x="7058112" y="34534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 rot="5322">
            <a:off x="6585237" y="358590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1" name="Google Shape;351;p28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357" name="Google Shape;357;p29"/>
          <p:cNvSpPr txBox="1">
            <a:spLocks noGrp="1"/>
          </p:cNvSpPr>
          <p:nvPr>
            <p:ph type="body" idx="1"/>
          </p:nvPr>
        </p:nvSpPr>
        <p:spPr>
          <a:xfrm>
            <a:off x="432550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time…. the cell is placed in </a:t>
            </a:r>
            <a:r>
              <a:rPr lang="en" u="sng"/>
              <a:t>freshwater</a:t>
            </a:r>
            <a:r>
              <a:rPr lang="en"/>
              <a:t>. The salt is lower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Hypotonic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58" name="Google Shape;358;p29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3563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Freshwater</a:t>
            </a:r>
            <a:endParaRPr b="1"/>
          </a:p>
        </p:txBody>
      </p:sp>
      <p:sp>
        <p:nvSpPr>
          <p:cNvPr id="361" name="Google Shape;361;p29"/>
          <p:cNvSpPr txBox="1">
            <a:spLocks noGrp="1"/>
          </p:cNvSpPr>
          <p:nvPr>
            <p:ph type="body" idx="1"/>
          </p:nvPr>
        </p:nvSpPr>
        <p:spPr>
          <a:xfrm>
            <a:off x="593725" y="2146600"/>
            <a:ext cx="3529200" cy="27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 will try to find equilibrium and become </a:t>
            </a:r>
            <a:r>
              <a:rPr lang="en" b="1">
                <a:solidFill>
                  <a:srgbClr val="FFFFFF"/>
                </a:solidFill>
              </a:rPr>
              <a:t>Isotonic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Salt cannot pass through the </a:t>
            </a:r>
            <a:r>
              <a:rPr lang="en" b="1">
                <a:solidFill>
                  <a:srgbClr val="FFFFFF"/>
                </a:solidFill>
              </a:rPr>
              <a:t>Semipermeable </a:t>
            </a:r>
            <a:r>
              <a:rPr lang="en"/>
              <a:t>membrane, only water can.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62" name="Google Shape;362;p29"/>
          <p:cNvSpPr/>
          <p:nvPr/>
        </p:nvSpPr>
        <p:spPr>
          <a:xfrm rot="5322">
            <a:off x="6779037" y="31231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9"/>
          <p:cNvSpPr/>
          <p:nvPr/>
        </p:nvSpPr>
        <p:spPr>
          <a:xfrm rot="5322">
            <a:off x="7058112" y="34534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9"/>
          <p:cNvSpPr/>
          <p:nvPr/>
        </p:nvSpPr>
        <p:spPr>
          <a:xfrm rot="5322">
            <a:off x="6585237" y="358590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5" name="Google Shape;365;p29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371" name="Google Shape;371;p30"/>
          <p:cNvSpPr txBox="1">
            <a:spLocks noGrp="1"/>
          </p:cNvSpPr>
          <p:nvPr>
            <p:ph type="body" idx="1"/>
          </p:nvPr>
        </p:nvSpPr>
        <p:spPr>
          <a:xfrm>
            <a:off x="432550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time…. the cell is placed in </a:t>
            </a:r>
            <a:r>
              <a:rPr lang="en" u="sng"/>
              <a:t>freshwater</a:t>
            </a:r>
            <a:r>
              <a:rPr lang="en"/>
              <a:t>. The salt is lower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Hypotonic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72" name="Google Shape;372;p30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0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0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3563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Freshwater</a:t>
            </a:r>
            <a:endParaRPr b="1"/>
          </a:p>
        </p:txBody>
      </p:sp>
      <p:sp>
        <p:nvSpPr>
          <p:cNvPr id="375" name="Google Shape;375;p30"/>
          <p:cNvSpPr txBox="1">
            <a:spLocks noGrp="1"/>
          </p:cNvSpPr>
          <p:nvPr>
            <p:ph type="body" idx="1"/>
          </p:nvPr>
        </p:nvSpPr>
        <p:spPr>
          <a:xfrm>
            <a:off x="795150" y="2794000"/>
            <a:ext cx="3529200" cy="14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So….. How will the solution find equilibrium?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76" name="Google Shape;376;p30"/>
          <p:cNvSpPr/>
          <p:nvPr/>
        </p:nvSpPr>
        <p:spPr>
          <a:xfrm rot="5322">
            <a:off x="6779037" y="31231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0"/>
          <p:cNvSpPr/>
          <p:nvPr/>
        </p:nvSpPr>
        <p:spPr>
          <a:xfrm rot="5322">
            <a:off x="7058112" y="34534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0"/>
          <p:cNvSpPr/>
          <p:nvPr/>
        </p:nvSpPr>
        <p:spPr>
          <a:xfrm rot="5322">
            <a:off x="6585237" y="358590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9" name="Google Shape;379;p30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385" name="Google Shape;385;p31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time…. the cell is placed in </a:t>
            </a:r>
            <a:r>
              <a:rPr lang="en" u="sng"/>
              <a:t>freshwater</a:t>
            </a:r>
            <a:r>
              <a:rPr lang="en"/>
              <a:t>. The salt is lower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Hypotonic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86" name="Google Shape;386;p31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1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1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3563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Freshwater</a:t>
            </a:r>
            <a:endParaRPr b="1"/>
          </a:p>
        </p:txBody>
      </p:sp>
      <p:sp>
        <p:nvSpPr>
          <p:cNvPr id="389" name="Google Shape;389;p31"/>
          <p:cNvSpPr txBox="1">
            <a:spLocks noGrp="1"/>
          </p:cNvSpPr>
          <p:nvPr>
            <p:ph type="body" idx="1"/>
          </p:nvPr>
        </p:nvSpPr>
        <p:spPr>
          <a:xfrm>
            <a:off x="513125" y="2793800"/>
            <a:ext cx="35292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water is going to </a:t>
            </a:r>
            <a:r>
              <a:rPr lang="en" b="1">
                <a:solidFill>
                  <a:srgbClr val="FFFFFF"/>
                </a:solidFill>
              </a:rPr>
              <a:t>enter </a:t>
            </a:r>
            <a:r>
              <a:rPr lang="en"/>
              <a:t>the cell until the solution on either side is the same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390" name="Google Shape;390;p31"/>
          <p:cNvSpPr/>
          <p:nvPr/>
        </p:nvSpPr>
        <p:spPr>
          <a:xfrm rot="10800000">
            <a:off x="5425525" y="3405225"/>
            <a:ext cx="792300" cy="36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1"/>
          <p:cNvSpPr/>
          <p:nvPr/>
        </p:nvSpPr>
        <p:spPr>
          <a:xfrm rot="5322">
            <a:off x="6779037" y="31231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1"/>
          <p:cNvSpPr/>
          <p:nvPr/>
        </p:nvSpPr>
        <p:spPr>
          <a:xfrm rot="5322">
            <a:off x="7058112" y="34534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1"/>
          <p:cNvSpPr/>
          <p:nvPr/>
        </p:nvSpPr>
        <p:spPr>
          <a:xfrm rot="5322">
            <a:off x="6585237" y="358590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4" name="Google Shape;394;p31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5389650" y="3375775"/>
            <a:ext cx="3529200" cy="1349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5389650" y="3322050"/>
            <a:ext cx="3529200" cy="14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Anadromous</a:t>
            </a:r>
            <a:r>
              <a:rPr lang="en" b="1"/>
              <a:t>: </a:t>
            </a:r>
            <a:r>
              <a:rPr lang="en"/>
              <a:t>a type of fish that hatch in streams and migrate to the ocean, then migrate back to the freshwater streams to spawn. 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5624550" y="418375"/>
            <a:ext cx="27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life Cycle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5313150" y="1176475"/>
            <a:ext cx="3682200" cy="20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live in both freshwater and saltwater depending on the stage of the life cycle in which the salmon is living.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Salmon are </a:t>
            </a:r>
            <a:r>
              <a:rPr lang="en" b="1">
                <a:solidFill>
                  <a:srgbClr val="FFFFFF"/>
                </a:solidFill>
              </a:rPr>
              <a:t>Anadromous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4" y="418375"/>
            <a:ext cx="4789400" cy="430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400" name="Google Shape;400;p32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time…. the cell is placed in </a:t>
            </a:r>
            <a:r>
              <a:rPr lang="en" u="sng"/>
              <a:t>freshwater</a:t>
            </a:r>
            <a:r>
              <a:rPr lang="en"/>
              <a:t>. The salt is lower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Hypotonic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01" name="Google Shape;401;p32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2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3563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Freshwater</a:t>
            </a:r>
            <a:endParaRPr b="1"/>
          </a:p>
        </p:txBody>
      </p:sp>
      <p:sp>
        <p:nvSpPr>
          <p:cNvPr id="404" name="Google Shape;404;p32"/>
          <p:cNvSpPr txBox="1">
            <a:spLocks noGrp="1"/>
          </p:cNvSpPr>
          <p:nvPr>
            <p:ph type="body" idx="1"/>
          </p:nvPr>
        </p:nvSpPr>
        <p:spPr>
          <a:xfrm>
            <a:off x="687725" y="2711325"/>
            <a:ext cx="3529200" cy="17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solution inside has significantly more salt than the solution outside the cell, water will continue to enter the cell, and the cell could </a:t>
            </a:r>
            <a:r>
              <a:rPr lang="en" u="sng"/>
              <a:t>explode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05" name="Google Shape;405;p32"/>
          <p:cNvSpPr/>
          <p:nvPr/>
        </p:nvSpPr>
        <p:spPr>
          <a:xfrm>
            <a:off x="5647112" y="2214756"/>
            <a:ext cx="2761450" cy="2586850"/>
          </a:xfrm>
          <a:custGeom>
            <a:avLst/>
            <a:gdLst/>
            <a:ahLst/>
            <a:cxnLst/>
            <a:rect l="l" t="t" r="r" b="b"/>
            <a:pathLst>
              <a:path w="110458" h="103474" extrusionOk="0">
                <a:moveTo>
                  <a:pt x="64193" y="5954"/>
                </a:moveTo>
                <a:cubicBezTo>
                  <a:pt x="59359" y="3805"/>
                  <a:pt x="52107" y="940"/>
                  <a:pt x="47004" y="1119"/>
                </a:cubicBezTo>
                <a:cubicBezTo>
                  <a:pt x="41901" y="1298"/>
                  <a:pt x="38856" y="4432"/>
                  <a:pt x="33574" y="7028"/>
                </a:cubicBezTo>
                <a:cubicBezTo>
                  <a:pt x="28292" y="9624"/>
                  <a:pt x="20324" y="11325"/>
                  <a:pt x="15310" y="16697"/>
                </a:cubicBezTo>
                <a:cubicBezTo>
                  <a:pt x="10296" y="22069"/>
                  <a:pt x="5820" y="33171"/>
                  <a:pt x="3492" y="39259"/>
                </a:cubicBezTo>
                <a:cubicBezTo>
                  <a:pt x="1164" y="45347"/>
                  <a:pt x="1522" y="47586"/>
                  <a:pt x="1343" y="53226"/>
                </a:cubicBezTo>
                <a:cubicBezTo>
                  <a:pt x="1164" y="58866"/>
                  <a:pt x="-2058" y="65670"/>
                  <a:pt x="2418" y="73101"/>
                </a:cubicBezTo>
                <a:cubicBezTo>
                  <a:pt x="6895" y="80532"/>
                  <a:pt x="17817" y="93246"/>
                  <a:pt x="28202" y="97812"/>
                </a:cubicBezTo>
                <a:cubicBezTo>
                  <a:pt x="38587" y="102378"/>
                  <a:pt x="54792" y="102109"/>
                  <a:pt x="64730" y="100497"/>
                </a:cubicBezTo>
                <a:cubicBezTo>
                  <a:pt x="74668" y="98885"/>
                  <a:pt x="83084" y="87694"/>
                  <a:pt x="87829" y="88142"/>
                </a:cubicBezTo>
                <a:cubicBezTo>
                  <a:pt x="92574" y="88590"/>
                  <a:pt x="91948" y="104347"/>
                  <a:pt x="93201" y="103183"/>
                </a:cubicBezTo>
                <a:cubicBezTo>
                  <a:pt x="94455" y="102019"/>
                  <a:pt x="92485" y="83755"/>
                  <a:pt x="95350" y="81159"/>
                </a:cubicBezTo>
                <a:cubicBezTo>
                  <a:pt x="98215" y="78563"/>
                  <a:pt x="110302" y="88859"/>
                  <a:pt x="110391" y="87605"/>
                </a:cubicBezTo>
                <a:cubicBezTo>
                  <a:pt x="110481" y="86352"/>
                  <a:pt x="95887" y="78025"/>
                  <a:pt x="95887" y="73638"/>
                </a:cubicBezTo>
                <a:cubicBezTo>
                  <a:pt x="95887" y="69251"/>
                  <a:pt x="110660" y="62626"/>
                  <a:pt x="110391" y="61283"/>
                </a:cubicBezTo>
                <a:cubicBezTo>
                  <a:pt x="110122" y="59940"/>
                  <a:pt x="96424" y="67819"/>
                  <a:pt x="94275" y="65581"/>
                </a:cubicBezTo>
                <a:cubicBezTo>
                  <a:pt x="92126" y="63343"/>
                  <a:pt x="98214" y="54748"/>
                  <a:pt x="97498" y="47854"/>
                </a:cubicBezTo>
                <a:cubicBezTo>
                  <a:pt x="96782" y="40960"/>
                  <a:pt x="88277" y="27173"/>
                  <a:pt x="89978" y="24218"/>
                </a:cubicBezTo>
                <a:cubicBezTo>
                  <a:pt x="91679" y="21264"/>
                  <a:pt x="107526" y="31470"/>
                  <a:pt x="107705" y="30127"/>
                </a:cubicBezTo>
                <a:cubicBezTo>
                  <a:pt x="107884" y="28784"/>
                  <a:pt x="92037" y="21084"/>
                  <a:pt x="91052" y="16160"/>
                </a:cubicBezTo>
                <a:cubicBezTo>
                  <a:pt x="90067" y="11236"/>
                  <a:pt x="103139" y="1119"/>
                  <a:pt x="101796" y="582"/>
                </a:cubicBezTo>
                <a:cubicBezTo>
                  <a:pt x="100453" y="45"/>
                  <a:pt x="87740" y="13027"/>
                  <a:pt x="82995" y="12937"/>
                </a:cubicBezTo>
                <a:cubicBezTo>
                  <a:pt x="78250" y="12848"/>
                  <a:pt x="74489" y="-134"/>
                  <a:pt x="73325" y="45"/>
                </a:cubicBezTo>
                <a:cubicBezTo>
                  <a:pt x="72161" y="224"/>
                  <a:pt x="77533" y="13026"/>
                  <a:pt x="76011" y="14011"/>
                </a:cubicBezTo>
                <a:cubicBezTo>
                  <a:pt x="74489" y="14996"/>
                  <a:pt x="69028" y="8103"/>
                  <a:pt x="64193" y="5954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Google Shape;406;p32"/>
          <p:cNvSpPr/>
          <p:nvPr/>
        </p:nvSpPr>
        <p:spPr>
          <a:xfrm rot="10800000">
            <a:off x="5425525" y="3405225"/>
            <a:ext cx="792300" cy="36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"/>
          <p:cNvSpPr/>
          <p:nvPr/>
        </p:nvSpPr>
        <p:spPr>
          <a:xfrm rot="5322">
            <a:off x="6779037" y="31231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2"/>
          <p:cNvSpPr/>
          <p:nvPr/>
        </p:nvSpPr>
        <p:spPr>
          <a:xfrm rot="5322">
            <a:off x="7058112" y="34534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/>
          <p:nvPr/>
        </p:nvSpPr>
        <p:spPr>
          <a:xfrm rot="5322">
            <a:off x="6585237" y="358590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32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416" name="Google Shape;416;p33"/>
          <p:cNvSpPr txBox="1">
            <a:spLocks noGrp="1"/>
          </p:cNvSpPr>
          <p:nvPr>
            <p:ph type="body" idx="1"/>
          </p:nvPr>
        </p:nvSpPr>
        <p:spPr>
          <a:xfrm>
            <a:off x="311700" y="1227525"/>
            <a:ext cx="667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will always go down the</a:t>
            </a:r>
            <a:r>
              <a:rPr lang="en" b="1"/>
              <a:t> </a:t>
            </a:r>
            <a:r>
              <a:rPr lang="en" b="1">
                <a:solidFill>
                  <a:srgbClr val="FFFFFF"/>
                </a:solidFill>
              </a:rPr>
              <a:t>concentration gradient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17" name="Google Shape;417;p33"/>
          <p:cNvSpPr txBox="1">
            <a:spLocks noGrp="1"/>
          </p:cNvSpPr>
          <p:nvPr>
            <p:ph type="body" idx="1"/>
          </p:nvPr>
        </p:nvSpPr>
        <p:spPr>
          <a:xfrm>
            <a:off x="5418000" y="4081300"/>
            <a:ext cx="341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 </a:t>
            </a:r>
            <a:r>
              <a:rPr lang="en" b="1">
                <a:solidFill>
                  <a:srgbClr val="FFFFFF"/>
                </a:solidFill>
              </a:rPr>
              <a:t>More concentrated</a:t>
            </a:r>
            <a:r>
              <a:rPr lang="en" b="1"/>
              <a:t> </a:t>
            </a:r>
            <a:r>
              <a:rPr lang="en"/>
              <a:t>solution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18" name="Google Shape;418;p33"/>
          <p:cNvSpPr txBox="1">
            <a:spLocks noGrp="1"/>
          </p:cNvSpPr>
          <p:nvPr>
            <p:ph type="body" idx="1"/>
          </p:nvPr>
        </p:nvSpPr>
        <p:spPr>
          <a:xfrm>
            <a:off x="461250" y="1800225"/>
            <a:ext cx="441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from a </a:t>
            </a:r>
            <a:r>
              <a:rPr lang="en" b="1">
                <a:solidFill>
                  <a:srgbClr val="FFFFFF"/>
                </a:solidFill>
              </a:rPr>
              <a:t>less concentrated</a:t>
            </a:r>
            <a:r>
              <a:rPr lang="en"/>
              <a:t> solution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19" name="Google Shape;419;p33"/>
          <p:cNvSpPr/>
          <p:nvPr/>
        </p:nvSpPr>
        <p:spPr>
          <a:xfrm rot="2329473">
            <a:off x="2551089" y="3189121"/>
            <a:ext cx="2851479" cy="215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3"/>
          <p:cNvSpPr/>
          <p:nvPr/>
        </p:nvSpPr>
        <p:spPr>
          <a:xfrm>
            <a:off x="5665500" y="1700175"/>
            <a:ext cx="2727600" cy="216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3"/>
          <p:cNvSpPr/>
          <p:nvPr/>
        </p:nvSpPr>
        <p:spPr>
          <a:xfrm>
            <a:off x="6352440" y="1972328"/>
            <a:ext cx="1555800" cy="1614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3"/>
          <p:cNvSpPr/>
          <p:nvPr/>
        </p:nvSpPr>
        <p:spPr>
          <a:xfrm>
            <a:off x="6205970" y="1748954"/>
            <a:ext cx="2077439" cy="2040766"/>
          </a:xfrm>
          <a:custGeom>
            <a:avLst/>
            <a:gdLst/>
            <a:ahLst/>
            <a:cxnLst/>
            <a:rect l="l" t="t" r="r" b="b"/>
            <a:pathLst>
              <a:path w="110458" h="103474" extrusionOk="0">
                <a:moveTo>
                  <a:pt x="64193" y="5954"/>
                </a:moveTo>
                <a:cubicBezTo>
                  <a:pt x="59359" y="3805"/>
                  <a:pt x="52107" y="940"/>
                  <a:pt x="47004" y="1119"/>
                </a:cubicBezTo>
                <a:cubicBezTo>
                  <a:pt x="41901" y="1298"/>
                  <a:pt x="38856" y="4432"/>
                  <a:pt x="33574" y="7028"/>
                </a:cubicBezTo>
                <a:cubicBezTo>
                  <a:pt x="28292" y="9624"/>
                  <a:pt x="20324" y="11325"/>
                  <a:pt x="15310" y="16697"/>
                </a:cubicBezTo>
                <a:cubicBezTo>
                  <a:pt x="10296" y="22069"/>
                  <a:pt x="5820" y="33171"/>
                  <a:pt x="3492" y="39259"/>
                </a:cubicBezTo>
                <a:cubicBezTo>
                  <a:pt x="1164" y="45347"/>
                  <a:pt x="1522" y="47586"/>
                  <a:pt x="1343" y="53226"/>
                </a:cubicBezTo>
                <a:cubicBezTo>
                  <a:pt x="1164" y="58866"/>
                  <a:pt x="-2058" y="65670"/>
                  <a:pt x="2418" y="73101"/>
                </a:cubicBezTo>
                <a:cubicBezTo>
                  <a:pt x="6895" y="80532"/>
                  <a:pt x="17817" y="93246"/>
                  <a:pt x="28202" y="97812"/>
                </a:cubicBezTo>
                <a:cubicBezTo>
                  <a:pt x="38587" y="102378"/>
                  <a:pt x="54792" y="102109"/>
                  <a:pt x="64730" y="100497"/>
                </a:cubicBezTo>
                <a:cubicBezTo>
                  <a:pt x="74668" y="98885"/>
                  <a:pt x="83084" y="87694"/>
                  <a:pt x="87829" y="88142"/>
                </a:cubicBezTo>
                <a:cubicBezTo>
                  <a:pt x="92574" y="88590"/>
                  <a:pt x="91948" y="104347"/>
                  <a:pt x="93201" y="103183"/>
                </a:cubicBezTo>
                <a:cubicBezTo>
                  <a:pt x="94455" y="102019"/>
                  <a:pt x="92485" y="83755"/>
                  <a:pt x="95350" y="81159"/>
                </a:cubicBezTo>
                <a:cubicBezTo>
                  <a:pt x="98215" y="78563"/>
                  <a:pt x="110302" y="88859"/>
                  <a:pt x="110391" y="87605"/>
                </a:cubicBezTo>
                <a:cubicBezTo>
                  <a:pt x="110481" y="86352"/>
                  <a:pt x="95887" y="78025"/>
                  <a:pt x="95887" y="73638"/>
                </a:cubicBezTo>
                <a:cubicBezTo>
                  <a:pt x="95887" y="69251"/>
                  <a:pt x="110660" y="62626"/>
                  <a:pt x="110391" y="61283"/>
                </a:cubicBezTo>
                <a:cubicBezTo>
                  <a:pt x="110122" y="59940"/>
                  <a:pt x="96424" y="67819"/>
                  <a:pt x="94275" y="65581"/>
                </a:cubicBezTo>
                <a:cubicBezTo>
                  <a:pt x="92126" y="63343"/>
                  <a:pt x="98214" y="54748"/>
                  <a:pt x="97498" y="47854"/>
                </a:cubicBezTo>
                <a:cubicBezTo>
                  <a:pt x="96782" y="40960"/>
                  <a:pt x="88277" y="27173"/>
                  <a:pt x="89978" y="24218"/>
                </a:cubicBezTo>
                <a:cubicBezTo>
                  <a:pt x="91679" y="21264"/>
                  <a:pt x="107526" y="31470"/>
                  <a:pt x="107705" y="30127"/>
                </a:cubicBezTo>
                <a:cubicBezTo>
                  <a:pt x="107884" y="28784"/>
                  <a:pt x="92037" y="21084"/>
                  <a:pt x="91052" y="16160"/>
                </a:cubicBezTo>
                <a:cubicBezTo>
                  <a:pt x="90067" y="11236"/>
                  <a:pt x="103139" y="1119"/>
                  <a:pt x="101796" y="582"/>
                </a:cubicBezTo>
                <a:cubicBezTo>
                  <a:pt x="100453" y="45"/>
                  <a:pt x="87740" y="13027"/>
                  <a:pt x="82995" y="12937"/>
                </a:cubicBezTo>
                <a:cubicBezTo>
                  <a:pt x="78250" y="12848"/>
                  <a:pt x="74489" y="-134"/>
                  <a:pt x="73325" y="45"/>
                </a:cubicBezTo>
                <a:cubicBezTo>
                  <a:pt x="72161" y="224"/>
                  <a:pt x="77533" y="13026"/>
                  <a:pt x="76011" y="14011"/>
                </a:cubicBezTo>
                <a:cubicBezTo>
                  <a:pt x="74489" y="14996"/>
                  <a:pt x="69028" y="8103"/>
                  <a:pt x="64193" y="5954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3" name="Google Shape;423;p33"/>
          <p:cNvSpPr/>
          <p:nvPr/>
        </p:nvSpPr>
        <p:spPr>
          <a:xfrm rot="10800000">
            <a:off x="6039180" y="2688057"/>
            <a:ext cx="596100" cy="286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3"/>
          <p:cNvSpPr/>
          <p:nvPr/>
        </p:nvSpPr>
        <p:spPr>
          <a:xfrm rot="7074">
            <a:off x="7057442" y="2465630"/>
            <a:ext cx="145800" cy="260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3"/>
          <p:cNvSpPr/>
          <p:nvPr/>
        </p:nvSpPr>
        <p:spPr>
          <a:xfrm rot="7074">
            <a:off x="7267372" y="2726205"/>
            <a:ext cx="145800" cy="260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3"/>
          <p:cNvSpPr/>
          <p:nvPr/>
        </p:nvSpPr>
        <p:spPr>
          <a:xfrm rot="7074">
            <a:off x="6911660" y="2830696"/>
            <a:ext cx="145800" cy="260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3"/>
          <p:cNvSpPr txBox="1">
            <a:spLocks noGrp="1"/>
          </p:cNvSpPr>
          <p:nvPr>
            <p:ph type="body" idx="1"/>
          </p:nvPr>
        </p:nvSpPr>
        <p:spPr>
          <a:xfrm>
            <a:off x="1069425" y="2285400"/>
            <a:ext cx="134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Freshwater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28" name="Google Shape;428;p33"/>
          <p:cNvSpPr txBox="1">
            <a:spLocks noGrp="1"/>
          </p:cNvSpPr>
          <p:nvPr>
            <p:ph type="body" idx="1"/>
          </p:nvPr>
        </p:nvSpPr>
        <p:spPr>
          <a:xfrm>
            <a:off x="6400375" y="4461025"/>
            <a:ext cx="10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The Cell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in Salmon</a:t>
            </a:r>
            <a:endParaRPr/>
          </a:p>
        </p:txBody>
      </p:sp>
      <p:sp>
        <p:nvSpPr>
          <p:cNvPr id="434" name="Google Shape;43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8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Salmon need a way to regulate the intake and output of water in their cells to avoid dehydration in the ocean or… their cells exploding in the freshwater</a:t>
            </a:r>
            <a:endParaRPr/>
          </a:p>
        </p:txBody>
      </p:sp>
      <p:pic>
        <p:nvPicPr>
          <p:cNvPr id="435" name="Google Shape;435;p34"/>
          <p:cNvPicPr preferRelativeResize="0"/>
          <p:nvPr/>
        </p:nvPicPr>
        <p:blipFill rotWithShape="1">
          <a:blip r:embed="rId3">
            <a:alphaModFix/>
          </a:blip>
          <a:srcRect t="41944"/>
          <a:stretch/>
        </p:blipFill>
        <p:spPr>
          <a:xfrm>
            <a:off x="496750" y="2039875"/>
            <a:ext cx="5938026" cy="258547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4"/>
          <p:cNvSpPr/>
          <p:nvPr/>
        </p:nvSpPr>
        <p:spPr>
          <a:xfrm>
            <a:off x="6510075" y="2508200"/>
            <a:ext cx="2571300" cy="1834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4"/>
          <p:cNvSpPr txBox="1">
            <a:spLocks noGrp="1"/>
          </p:cNvSpPr>
          <p:nvPr>
            <p:ph type="body" idx="1"/>
          </p:nvPr>
        </p:nvSpPr>
        <p:spPr>
          <a:xfrm>
            <a:off x="6563875" y="2523338"/>
            <a:ext cx="2517600" cy="22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Osmoregulation</a:t>
            </a:r>
            <a:r>
              <a:rPr lang="en" b="1"/>
              <a:t>: </a:t>
            </a:r>
            <a:r>
              <a:rPr lang="en"/>
              <a:t>regulation of solute concentrations and water balance by a cell or organism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the cell in freshwater?</a:t>
            </a:r>
            <a:endParaRPr/>
          </a:p>
        </p:txBody>
      </p:sp>
      <p:sp>
        <p:nvSpPr>
          <p:cNvPr id="443" name="Google Shape;443;p35"/>
          <p:cNvSpPr txBox="1">
            <a:spLocks noGrp="1"/>
          </p:cNvSpPr>
          <p:nvPr>
            <p:ph type="body" idx="1"/>
          </p:nvPr>
        </p:nvSpPr>
        <p:spPr>
          <a:xfrm>
            <a:off x="311700" y="2525900"/>
            <a:ext cx="3712800" cy="13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Water will constantly </a:t>
            </a:r>
            <a:r>
              <a:rPr lang="en" b="1">
                <a:solidFill>
                  <a:srgbClr val="FFFFFF"/>
                </a:solidFill>
              </a:rPr>
              <a:t>enter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the cell through the membrane until the solutions reach equilibrium</a:t>
            </a:r>
            <a:endParaRPr b="1"/>
          </a:p>
        </p:txBody>
      </p:sp>
      <p:sp>
        <p:nvSpPr>
          <p:cNvPr id="444" name="Google Shape;444;p35"/>
          <p:cNvSpPr/>
          <p:nvPr/>
        </p:nvSpPr>
        <p:spPr>
          <a:xfrm>
            <a:off x="4390275" y="1495700"/>
            <a:ext cx="4164300" cy="340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5"/>
          <p:cNvSpPr/>
          <p:nvPr/>
        </p:nvSpPr>
        <p:spPr>
          <a:xfrm>
            <a:off x="4949822" y="1621211"/>
            <a:ext cx="3501795" cy="3155181"/>
          </a:xfrm>
          <a:custGeom>
            <a:avLst/>
            <a:gdLst/>
            <a:ahLst/>
            <a:cxnLst/>
            <a:rect l="l" t="t" r="r" b="b"/>
            <a:pathLst>
              <a:path w="110458" h="103474" extrusionOk="0">
                <a:moveTo>
                  <a:pt x="64193" y="5954"/>
                </a:moveTo>
                <a:cubicBezTo>
                  <a:pt x="59359" y="3805"/>
                  <a:pt x="52107" y="940"/>
                  <a:pt x="47004" y="1119"/>
                </a:cubicBezTo>
                <a:cubicBezTo>
                  <a:pt x="41901" y="1298"/>
                  <a:pt x="38856" y="4432"/>
                  <a:pt x="33574" y="7028"/>
                </a:cubicBezTo>
                <a:cubicBezTo>
                  <a:pt x="28292" y="9624"/>
                  <a:pt x="20324" y="11325"/>
                  <a:pt x="15310" y="16697"/>
                </a:cubicBezTo>
                <a:cubicBezTo>
                  <a:pt x="10296" y="22069"/>
                  <a:pt x="5820" y="33171"/>
                  <a:pt x="3492" y="39259"/>
                </a:cubicBezTo>
                <a:cubicBezTo>
                  <a:pt x="1164" y="45347"/>
                  <a:pt x="1522" y="47586"/>
                  <a:pt x="1343" y="53226"/>
                </a:cubicBezTo>
                <a:cubicBezTo>
                  <a:pt x="1164" y="58866"/>
                  <a:pt x="-2058" y="65670"/>
                  <a:pt x="2418" y="73101"/>
                </a:cubicBezTo>
                <a:cubicBezTo>
                  <a:pt x="6895" y="80532"/>
                  <a:pt x="17817" y="93246"/>
                  <a:pt x="28202" y="97812"/>
                </a:cubicBezTo>
                <a:cubicBezTo>
                  <a:pt x="38587" y="102378"/>
                  <a:pt x="54792" y="102109"/>
                  <a:pt x="64730" y="100497"/>
                </a:cubicBezTo>
                <a:cubicBezTo>
                  <a:pt x="74668" y="98885"/>
                  <a:pt x="83084" y="87694"/>
                  <a:pt x="87829" y="88142"/>
                </a:cubicBezTo>
                <a:cubicBezTo>
                  <a:pt x="92574" y="88590"/>
                  <a:pt x="91948" y="104347"/>
                  <a:pt x="93201" y="103183"/>
                </a:cubicBezTo>
                <a:cubicBezTo>
                  <a:pt x="94455" y="102019"/>
                  <a:pt x="92485" y="83755"/>
                  <a:pt x="95350" y="81159"/>
                </a:cubicBezTo>
                <a:cubicBezTo>
                  <a:pt x="98215" y="78563"/>
                  <a:pt x="110302" y="88859"/>
                  <a:pt x="110391" y="87605"/>
                </a:cubicBezTo>
                <a:cubicBezTo>
                  <a:pt x="110481" y="86352"/>
                  <a:pt x="95887" y="78025"/>
                  <a:pt x="95887" y="73638"/>
                </a:cubicBezTo>
                <a:cubicBezTo>
                  <a:pt x="95887" y="69251"/>
                  <a:pt x="110660" y="62626"/>
                  <a:pt x="110391" y="61283"/>
                </a:cubicBezTo>
                <a:cubicBezTo>
                  <a:pt x="110122" y="59940"/>
                  <a:pt x="96424" y="67819"/>
                  <a:pt x="94275" y="65581"/>
                </a:cubicBezTo>
                <a:cubicBezTo>
                  <a:pt x="92126" y="63343"/>
                  <a:pt x="98214" y="54748"/>
                  <a:pt x="97498" y="47854"/>
                </a:cubicBezTo>
                <a:cubicBezTo>
                  <a:pt x="96782" y="40960"/>
                  <a:pt x="88277" y="27173"/>
                  <a:pt x="89978" y="24218"/>
                </a:cubicBezTo>
                <a:cubicBezTo>
                  <a:pt x="91679" y="21264"/>
                  <a:pt x="107526" y="31470"/>
                  <a:pt x="107705" y="30127"/>
                </a:cubicBezTo>
                <a:cubicBezTo>
                  <a:pt x="107884" y="28784"/>
                  <a:pt x="92037" y="21084"/>
                  <a:pt x="91052" y="16160"/>
                </a:cubicBezTo>
                <a:cubicBezTo>
                  <a:pt x="90067" y="11236"/>
                  <a:pt x="103139" y="1119"/>
                  <a:pt x="101796" y="582"/>
                </a:cubicBezTo>
                <a:cubicBezTo>
                  <a:pt x="100453" y="45"/>
                  <a:pt x="87740" y="13027"/>
                  <a:pt x="82995" y="12937"/>
                </a:cubicBezTo>
                <a:cubicBezTo>
                  <a:pt x="78250" y="12848"/>
                  <a:pt x="74489" y="-134"/>
                  <a:pt x="73325" y="45"/>
                </a:cubicBezTo>
                <a:cubicBezTo>
                  <a:pt x="72161" y="224"/>
                  <a:pt x="77533" y="13026"/>
                  <a:pt x="76011" y="14011"/>
                </a:cubicBezTo>
                <a:cubicBezTo>
                  <a:pt x="74489" y="14996"/>
                  <a:pt x="69028" y="8103"/>
                  <a:pt x="64193" y="5954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35"/>
          <p:cNvSpPr/>
          <p:nvPr/>
        </p:nvSpPr>
        <p:spPr>
          <a:xfrm rot="10800000">
            <a:off x="4411675" y="3190075"/>
            <a:ext cx="1334400" cy="59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5"/>
          <p:cNvSpPr txBox="1">
            <a:spLocks noGrp="1"/>
          </p:cNvSpPr>
          <p:nvPr>
            <p:ph type="body" idx="1"/>
          </p:nvPr>
        </p:nvSpPr>
        <p:spPr>
          <a:xfrm>
            <a:off x="4648525" y="3263200"/>
            <a:ext cx="13908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Water</a:t>
            </a:r>
            <a:endParaRPr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Behavioral Adaptations: </a:t>
            </a:r>
            <a:r>
              <a:rPr lang="en" b="1"/>
              <a:t>Freshwater</a:t>
            </a:r>
            <a:r>
              <a:rPr lang="en"/>
              <a:t> </a:t>
            </a:r>
            <a:endParaRPr/>
          </a:p>
        </p:txBody>
      </p:sp>
      <p:pic>
        <p:nvPicPr>
          <p:cNvPr id="453" name="Google Shape;453;p36"/>
          <p:cNvPicPr preferRelativeResize="0"/>
          <p:nvPr/>
        </p:nvPicPr>
        <p:blipFill rotWithShape="1">
          <a:blip r:embed="rId3">
            <a:alphaModFix/>
          </a:blip>
          <a:srcRect b="11707"/>
          <a:stretch/>
        </p:blipFill>
        <p:spPr>
          <a:xfrm>
            <a:off x="1499125" y="1100750"/>
            <a:ext cx="6145750" cy="356929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6"/>
          <p:cNvSpPr/>
          <p:nvPr/>
        </p:nvSpPr>
        <p:spPr>
          <a:xfrm rot="-5657933">
            <a:off x="3139964" y="1972073"/>
            <a:ext cx="792429" cy="24610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6"/>
          <p:cNvSpPr/>
          <p:nvPr/>
        </p:nvSpPr>
        <p:spPr>
          <a:xfrm rot="-7096476">
            <a:off x="5121065" y="4066925"/>
            <a:ext cx="845476" cy="3131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6"/>
          <p:cNvSpPr/>
          <p:nvPr/>
        </p:nvSpPr>
        <p:spPr>
          <a:xfrm rot="-4596028">
            <a:off x="5437206" y="2633851"/>
            <a:ext cx="792267" cy="24609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6"/>
          <p:cNvSpPr txBox="1">
            <a:spLocks noGrp="1"/>
          </p:cNvSpPr>
          <p:nvPr>
            <p:ph type="body" idx="1"/>
          </p:nvPr>
        </p:nvSpPr>
        <p:spPr>
          <a:xfrm>
            <a:off x="311700" y="1744050"/>
            <a:ext cx="12120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Drinks less 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58" name="Google Shape;458;p36"/>
          <p:cNvSpPr/>
          <p:nvPr/>
        </p:nvSpPr>
        <p:spPr>
          <a:xfrm>
            <a:off x="311700" y="1845900"/>
            <a:ext cx="10917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6"/>
          <p:cNvSpPr/>
          <p:nvPr/>
        </p:nvSpPr>
        <p:spPr>
          <a:xfrm rot="-10798054">
            <a:off x="387300" y="2506950"/>
            <a:ext cx="1060200" cy="225300"/>
          </a:xfrm>
          <a:prstGeom prst="leftArrow">
            <a:avLst>
              <a:gd name="adj1" fmla="val 34251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6"/>
          <p:cNvSpPr txBox="1">
            <a:spLocks noGrp="1"/>
          </p:cNvSpPr>
          <p:nvPr>
            <p:ph type="body" idx="1"/>
          </p:nvPr>
        </p:nvSpPr>
        <p:spPr>
          <a:xfrm>
            <a:off x="5881900" y="4444925"/>
            <a:ext cx="1668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Diluted Urine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61" name="Google Shape;461;p36"/>
          <p:cNvSpPr/>
          <p:nvPr/>
        </p:nvSpPr>
        <p:spPr>
          <a:xfrm>
            <a:off x="5907500" y="4519400"/>
            <a:ext cx="1463400" cy="3228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6"/>
          <p:cNvSpPr txBox="1">
            <a:spLocks noGrp="1"/>
          </p:cNvSpPr>
          <p:nvPr>
            <p:ph type="body" idx="1"/>
          </p:nvPr>
        </p:nvSpPr>
        <p:spPr>
          <a:xfrm>
            <a:off x="4196025" y="1165775"/>
            <a:ext cx="16683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Absorbs water through skin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63" name="Google Shape;463;p36"/>
          <p:cNvSpPr/>
          <p:nvPr/>
        </p:nvSpPr>
        <p:spPr>
          <a:xfrm>
            <a:off x="4250375" y="1243525"/>
            <a:ext cx="15066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the cell in saltwater?</a:t>
            </a:r>
            <a:endParaRPr/>
          </a:p>
        </p:txBody>
      </p:sp>
      <p:sp>
        <p:nvSpPr>
          <p:cNvPr id="469" name="Google Shape;469;p37"/>
          <p:cNvSpPr txBox="1">
            <a:spLocks noGrp="1"/>
          </p:cNvSpPr>
          <p:nvPr>
            <p:ph type="body" idx="1"/>
          </p:nvPr>
        </p:nvSpPr>
        <p:spPr>
          <a:xfrm>
            <a:off x="445950" y="2317800"/>
            <a:ext cx="37128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Water will constantly </a:t>
            </a:r>
            <a:r>
              <a:rPr lang="en" b="1">
                <a:solidFill>
                  <a:srgbClr val="FFFFFF"/>
                </a:solidFill>
              </a:rPr>
              <a:t>leave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the cell through the membrane until the solutions reach equilibrium.</a:t>
            </a:r>
            <a:endParaRPr b="1"/>
          </a:p>
        </p:txBody>
      </p:sp>
      <p:sp>
        <p:nvSpPr>
          <p:cNvPr id="470" name="Google Shape;470;p37"/>
          <p:cNvSpPr/>
          <p:nvPr/>
        </p:nvSpPr>
        <p:spPr>
          <a:xfrm>
            <a:off x="4390275" y="1495700"/>
            <a:ext cx="4164300" cy="340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7"/>
          <p:cNvSpPr/>
          <p:nvPr/>
        </p:nvSpPr>
        <p:spPr>
          <a:xfrm>
            <a:off x="4842238" y="1619450"/>
            <a:ext cx="3260363" cy="3158693"/>
          </a:xfrm>
          <a:custGeom>
            <a:avLst/>
            <a:gdLst/>
            <a:ahLst/>
            <a:cxnLst/>
            <a:rect l="l" t="t" r="r" b="b"/>
            <a:pathLst>
              <a:path w="81448" h="75463" extrusionOk="0">
                <a:moveTo>
                  <a:pt x="17524" y="6961"/>
                </a:moveTo>
                <a:cubicBezTo>
                  <a:pt x="19583" y="3022"/>
                  <a:pt x="38295" y="-1276"/>
                  <a:pt x="42771" y="515"/>
                </a:cubicBezTo>
                <a:cubicBezTo>
                  <a:pt x="47248" y="2306"/>
                  <a:pt x="40354" y="15735"/>
                  <a:pt x="44383" y="17705"/>
                </a:cubicBezTo>
                <a:cubicBezTo>
                  <a:pt x="48412" y="19675"/>
                  <a:pt x="66407" y="10095"/>
                  <a:pt x="66944" y="12333"/>
                </a:cubicBezTo>
                <a:cubicBezTo>
                  <a:pt x="67481" y="14571"/>
                  <a:pt x="45189" y="26389"/>
                  <a:pt x="47606" y="31134"/>
                </a:cubicBezTo>
                <a:cubicBezTo>
                  <a:pt x="50023" y="35879"/>
                  <a:pt x="81448" y="38117"/>
                  <a:pt x="81448" y="40803"/>
                </a:cubicBezTo>
                <a:cubicBezTo>
                  <a:pt x="81448" y="43489"/>
                  <a:pt x="50381" y="42684"/>
                  <a:pt x="47606" y="47250"/>
                </a:cubicBezTo>
                <a:cubicBezTo>
                  <a:pt x="44831" y="51816"/>
                  <a:pt x="66945" y="66857"/>
                  <a:pt x="64796" y="68200"/>
                </a:cubicBezTo>
                <a:cubicBezTo>
                  <a:pt x="62647" y="69543"/>
                  <a:pt x="42324" y="54143"/>
                  <a:pt x="34714" y="55307"/>
                </a:cubicBezTo>
                <a:cubicBezTo>
                  <a:pt x="27104" y="56471"/>
                  <a:pt x="22269" y="77421"/>
                  <a:pt x="19135" y="75183"/>
                </a:cubicBezTo>
                <a:cubicBezTo>
                  <a:pt x="16001" y="72945"/>
                  <a:pt x="19046" y="50115"/>
                  <a:pt x="15912" y="41878"/>
                </a:cubicBezTo>
                <a:cubicBezTo>
                  <a:pt x="12779" y="33641"/>
                  <a:pt x="-2083" y="28717"/>
                  <a:pt x="334" y="25762"/>
                </a:cubicBezTo>
                <a:cubicBezTo>
                  <a:pt x="2751" y="22808"/>
                  <a:pt x="27551" y="27285"/>
                  <a:pt x="30416" y="24151"/>
                </a:cubicBezTo>
                <a:cubicBezTo>
                  <a:pt x="33281" y="21018"/>
                  <a:pt x="15465" y="10900"/>
                  <a:pt x="17524" y="6961"/>
                </a:cubicBezTo>
                <a:close/>
              </a:path>
            </a:pathLst>
          </a:custGeom>
          <a:solidFill>
            <a:srgbClr val="E06666"/>
          </a:solidFill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2" name="Google Shape;472;p37"/>
          <p:cNvSpPr/>
          <p:nvPr/>
        </p:nvSpPr>
        <p:spPr>
          <a:xfrm>
            <a:off x="4411675" y="3190075"/>
            <a:ext cx="1334400" cy="59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7"/>
          <p:cNvSpPr txBox="1">
            <a:spLocks noGrp="1"/>
          </p:cNvSpPr>
          <p:nvPr>
            <p:ph type="body" idx="1"/>
          </p:nvPr>
        </p:nvSpPr>
        <p:spPr>
          <a:xfrm>
            <a:off x="4799175" y="3231025"/>
            <a:ext cx="13908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Water</a:t>
            </a:r>
            <a:endParaRPr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Behavioral Adaptations: </a:t>
            </a:r>
            <a:r>
              <a:rPr lang="en" b="1"/>
              <a:t>Saltwater</a:t>
            </a:r>
            <a:r>
              <a:rPr lang="en"/>
              <a:t> </a:t>
            </a:r>
            <a:endParaRPr/>
          </a:p>
        </p:txBody>
      </p:sp>
      <p:pic>
        <p:nvPicPr>
          <p:cNvPr id="479" name="Google Shape;4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275" y="1017725"/>
            <a:ext cx="6145741" cy="40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8"/>
          <p:cNvSpPr/>
          <p:nvPr/>
        </p:nvSpPr>
        <p:spPr>
          <a:xfrm rot="5401302">
            <a:off x="5437140" y="2633927"/>
            <a:ext cx="792300" cy="246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8"/>
          <p:cNvSpPr txBox="1">
            <a:spLocks noGrp="1"/>
          </p:cNvSpPr>
          <p:nvPr>
            <p:ph type="body" idx="1"/>
          </p:nvPr>
        </p:nvSpPr>
        <p:spPr>
          <a:xfrm>
            <a:off x="4067450" y="1120150"/>
            <a:ext cx="16683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loss through skin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82" name="Google Shape;482;p38"/>
          <p:cNvSpPr/>
          <p:nvPr/>
        </p:nvSpPr>
        <p:spPr>
          <a:xfrm>
            <a:off x="4121250" y="1222000"/>
            <a:ext cx="13344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8"/>
          <p:cNvSpPr/>
          <p:nvPr/>
        </p:nvSpPr>
        <p:spPr>
          <a:xfrm rot="6042615">
            <a:off x="3021509" y="1815335"/>
            <a:ext cx="792608" cy="24606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body" idx="1"/>
          </p:nvPr>
        </p:nvSpPr>
        <p:spPr>
          <a:xfrm>
            <a:off x="591900" y="1524525"/>
            <a:ext cx="13344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Drinks a lot of sea 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85" name="Google Shape;485;p38"/>
          <p:cNvSpPr/>
          <p:nvPr/>
        </p:nvSpPr>
        <p:spPr>
          <a:xfrm>
            <a:off x="591900" y="1626375"/>
            <a:ext cx="13344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8"/>
          <p:cNvSpPr/>
          <p:nvPr/>
        </p:nvSpPr>
        <p:spPr>
          <a:xfrm rot="-10797589">
            <a:off x="591900" y="2361075"/>
            <a:ext cx="855600" cy="544500"/>
          </a:xfrm>
          <a:prstGeom prst="leftArrow">
            <a:avLst>
              <a:gd name="adj1" fmla="val 34251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8"/>
          <p:cNvSpPr/>
          <p:nvPr/>
        </p:nvSpPr>
        <p:spPr>
          <a:xfrm rot="-7096476">
            <a:off x="5195615" y="4066925"/>
            <a:ext cx="845476" cy="3131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8"/>
          <p:cNvSpPr txBox="1">
            <a:spLocks noGrp="1"/>
          </p:cNvSpPr>
          <p:nvPr>
            <p:ph type="body" idx="1"/>
          </p:nvPr>
        </p:nvSpPr>
        <p:spPr>
          <a:xfrm>
            <a:off x="5881900" y="4444925"/>
            <a:ext cx="2317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Concentrated Urine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89" name="Google Shape;489;p38"/>
          <p:cNvSpPr/>
          <p:nvPr/>
        </p:nvSpPr>
        <p:spPr>
          <a:xfrm>
            <a:off x="5881900" y="4496125"/>
            <a:ext cx="2102400" cy="3228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275" y="1017725"/>
            <a:ext cx="6145741" cy="40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Physiological Adaptations</a:t>
            </a:r>
            <a:endParaRPr/>
          </a:p>
        </p:txBody>
      </p:sp>
      <p:sp>
        <p:nvSpPr>
          <p:cNvPr id="496" name="Google Shape;49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Salmon have cells in their gills called </a:t>
            </a:r>
            <a:r>
              <a:rPr lang="en" b="1">
                <a:solidFill>
                  <a:srgbClr val="FFFFFF"/>
                </a:solidFill>
              </a:rPr>
              <a:t>chloride cells</a:t>
            </a:r>
            <a:r>
              <a:rPr lang="en"/>
              <a:t>, these cells help them transport salt across the membrane to maintain a healthy environment inside the fish</a:t>
            </a:r>
            <a:endParaRPr/>
          </a:p>
        </p:txBody>
      </p:sp>
      <p:sp>
        <p:nvSpPr>
          <p:cNvPr id="497" name="Google Shape;497;p39"/>
          <p:cNvSpPr/>
          <p:nvPr/>
        </p:nvSpPr>
        <p:spPr>
          <a:xfrm rot="-3690745">
            <a:off x="1632114" y="3259177"/>
            <a:ext cx="803827" cy="2582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Chloride Cells in Gills</a:t>
            </a:r>
            <a:endParaRPr b="1"/>
          </a:p>
        </p:txBody>
      </p:sp>
      <p:sp>
        <p:nvSpPr>
          <p:cNvPr id="503" name="Google Shape;50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2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membrane on animal cells are semipermeable. Water can flow in and out freely </a:t>
            </a:r>
            <a:endParaRPr/>
          </a:p>
        </p:txBody>
      </p:sp>
      <p:sp>
        <p:nvSpPr>
          <p:cNvPr id="504" name="Google Shape;504;p40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0"/>
          <p:cNvSpPr txBox="1">
            <a:spLocks noGrp="1"/>
          </p:cNvSpPr>
          <p:nvPr>
            <p:ph type="body" idx="1"/>
          </p:nvPr>
        </p:nvSpPr>
        <p:spPr>
          <a:xfrm>
            <a:off x="392275" y="1757325"/>
            <a:ext cx="4541400" cy="17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cells have proteins on their membranes that allow for the flow of solutes (salt) across the membrane.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These proteins work in two different ways.</a:t>
            </a:r>
            <a:endParaRPr/>
          </a:p>
        </p:txBody>
      </p:sp>
      <p:sp>
        <p:nvSpPr>
          <p:cNvPr id="506" name="Google Shape;506;p40"/>
          <p:cNvSpPr/>
          <p:nvPr/>
        </p:nvSpPr>
        <p:spPr>
          <a:xfrm>
            <a:off x="8629900" y="1254275"/>
            <a:ext cx="322800" cy="98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Chloride Cells in Gills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2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membrane on animal cells are semipermeable. Water can flow in and out freely </a:t>
            </a:r>
            <a:endParaRPr/>
          </a:p>
        </p:txBody>
      </p:sp>
      <p:sp>
        <p:nvSpPr>
          <p:cNvPr id="513" name="Google Shape;513;p41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1"/>
          <p:cNvSpPr txBox="1">
            <a:spLocks noGrp="1"/>
          </p:cNvSpPr>
          <p:nvPr>
            <p:ph type="body" idx="1"/>
          </p:nvPr>
        </p:nvSpPr>
        <p:spPr>
          <a:xfrm>
            <a:off x="392275" y="1757325"/>
            <a:ext cx="45414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is </a:t>
            </a:r>
            <a:r>
              <a:rPr lang="en" b="1">
                <a:solidFill>
                  <a:srgbClr val="FFFFFF"/>
                </a:solidFill>
              </a:rPr>
              <a:t>Passive transport.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15" name="Google Shape;515;p41"/>
          <p:cNvSpPr/>
          <p:nvPr/>
        </p:nvSpPr>
        <p:spPr>
          <a:xfrm>
            <a:off x="8629900" y="1254275"/>
            <a:ext cx="322800" cy="98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1"/>
          <p:cNvSpPr/>
          <p:nvPr/>
        </p:nvSpPr>
        <p:spPr>
          <a:xfrm>
            <a:off x="346200" y="2592275"/>
            <a:ext cx="4270800" cy="107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1"/>
          <p:cNvSpPr txBox="1">
            <a:spLocks noGrp="1"/>
          </p:cNvSpPr>
          <p:nvPr>
            <p:ph type="body" idx="1"/>
          </p:nvPr>
        </p:nvSpPr>
        <p:spPr>
          <a:xfrm>
            <a:off x="311700" y="2592275"/>
            <a:ext cx="43398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Passive Transport:</a:t>
            </a:r>
            <a:r>
              <a:rPr lang="en" b="1"/>
              <a:t> </a:t>
            </a:r>
            <a:r>
              <a:rPr lang="en"/>
              <a:t>the movement of solutes (salts) across a membrane </a:t>
            </a:r>
            <a:r>
              <a:rPr lang="en" u="sng"/>
              <a:t>with</a:t>
            </a:r>
            <a:r>
              <a:rPr lang="en"/>
              <a:t> their concentration gradient</a:t>
            </a:r>
            <a:endParaRPr/>
          </a:p>
        </p:txBody>
      </p:sp>
      <p:sp>
        <p:nvSpPr>
          <p:cNvPr id="518" name="Google Shape;518;p41"/>
          <p:cNvSpPr/>
          <p:nvPr/>
        </p:nvSpPr>
        <p:spPr>
          <a:xfrm rot="-3048037">
            <a:off x="5700601" y="3012251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1"/>
          <p:cNvSpPr/>
          <p:nvPr/>
        </p:nvSpPr>
        <p:spPr>
          <a:xfrm rot="-3048037">
            <a:off x="5991229" y="2645806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5624550" y="418375"/>
            <a:ext cx="27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life Cycle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5735475" y="1847925"/>
            <a:ext cx="2790600" cy="12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live in </a:t>
            </a:r>
            <a:r>
              <a:rPr lang="en" b="1">
                <a:solidFill>
                  <a:srgbClr val="FFFFFF"/>
                </a:solidFill>
              </a:rPr>
              <a:t>freshwater </a:t>
            </a:r>
            <a:r>
              <a:rPr lang="en"/>
              <a:t>As eggs, alevin, and fry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4" y="418375"/>
            <a:ext cx="4789400" cy="430675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3249950" y="456600"/>
            <a:ext cx="5910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3362050" y="2233425"/>
            <a:ext cx="7071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4172500" y="3568150"/>
            <a:ext cx="5910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Physiological Adaptations</a:t>
            </a:r>
            <a:endParaRPr b="1"/>
          </a:p>
        </p:txBody>
      </p:sp>
      <p:sp>
        <p:nvSpPr>
          <p:cNvPr id="525" name="Google Shape;52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2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membrane on animal cells are semipermeable. Water can flow in and out freely </a:t>
            </a:r>
            <a:endParaRPr/>
          </a:p>
        </p:txBody>
      </p:sp>
      <p:sp>
        <p:nvSpPr>
          <p:cNvPr id="526" name="Google Shape;526;p42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2"/>
          <p:cNvSpPr txBox="1">
            <a:spLocks noGrp="1"/>
          </p:cNvSpPr>
          <p:nvPr>
            <p:ph type="body" idx="1"/>
          </p:nvPr>
        </p:nvSpPr>
        <p:spPr>
          <a:xfrm>
            <a:off x="392275" y="1757325"/>
            <a:ext cx="45414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is </a:t>
            </a:r>
            <a:r>
              <a:rPr lang="en" b="1">
                <a:solidFill>
                  <a:srgbClr val="FFFFFF"/>
                </a:solidFill>
              </a:rPr>
              <a:t>Passive transport.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8" name="Google Shape;528;p42"/>
          <p:cNvSpPr/>
          <p:nvPr/>
        </p:nvSpPr>
        <p:spPr>
          <a:xfrm>
            <a:off x="8629900" y="1254275"/>
            <a:ext cx="322800" cy="98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2"/>
          <p:cNvSpPr/>
          <p:nvPr/>
        </p:nvSpPr>
        <p:spPr>
          <a:xfrm rot="-3048037">
            <a:off x="5700601" y="3012251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2"/>
          <p:cNvSpPr/>
          <p:nvPr/>
        </p:nvSpPr>
        <p:spPr>
          <a:xfrm rot="-3048037">
            <a:off x="5991229" y="2645806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2"/>
          <p:cNvSpPr txBox="1">
            <a:spLocks noGrp="1"/>
          </p:cNvSpPr>
          <p:nvPr>
            <p:ph type="body" idx="1"/>
          </p:nvPr>
        </p:nvSpPr>
        <p:spPr>
          <a:xfrm>
            <a:off x="385950" y="2336700"/>
            <a:ext cx="484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direction will salt diffuse in saltwater?</a:t>
            </a:r>
            <a:endParaRPr/>
          </a:p>
        </p:txBody>
      </p:sp>
      <p:sp>
        <p:nvSpPr>
          <p:cNvPr id="532" name="Google Shape;532;p42"/>
          <p:cNvSpPr txBox="1">
            <a:spLocks noGrp="1"/>
          </p:cNvSpPr>
          <p:nvPr>
            <p:ph type="body" idx="1"/>
          </p:nvPr>
        </p:nvSpPr>
        <p:spPr>
          <a:xfrm>
            <a:off x="927800" y="2909400"/>
            <a:ext cx="306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Salt will diffuse </a:t>
            </a:r>
            <a:r>
              <a:rPr lang="en" b="1"/>
              <a:t>into </a:t>
            </a:r>
            <a:r>
              <a:rPr lang="en"/>
              <a:t>the cell</a:t>
            </a:r>
            <a:endParaRPr/>
          </a:p>
        </p:txBody>
      </p:sp>
      <p:sp>
        <p:nvSpPr>
          <p:cNvPr id="533" name="Google Shape;533;p42"/>
          <p:cNvSpPr/>
          <p:nvPr/>
        </p:nvSpPr>
        <p:spPr>
          <a:xfrm rot="-3285667">
            <a:off x="5231175" y="2310850"/>
            <a:ext cx="193939" cy="330021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2"/>
          <p:cNvSpPr/>
          <p:nvPr/>
        </p:nvSpPr>
        <p:spPr>
          <a:xfrm rot="2485115">
            <a:off x="5539333" y="2693312"/>
            <a:ext cx="298841" cy="174271"/>
          </a:xfrm>
          <a:prstGeom prst="rightArrow">
            <a:avLst>
              <a:gd name="adj1" fmla="val 33267"/>
              <a:gd name="adj2" fmla="val 85121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Chloride Cells in Gills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2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membrane on animal cells are semipermeable. Water can flow in and out freely </a:t>
            </a:r>
            <a:endParaRPr/>
          </a:p>
        </p:txBody>
      </p:sp>
      <p:sp>
        <p:nvSpPr>
          <p:cNvPr id="541" name="Google Shape;541;p43"/>
          <p:cNvSpPr/>
          <p:nvPr/>
        </p:nvSpPr>
        <p:spPr>
          <a:xfrm>
            <a:off x="5229450" y="1757325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3"/>
          <p:cNvSpPr txBox="1">
            <a:spLocks noGrp="1"/>
          </p:cNvSpPr>
          <p:nvPr>
            <p:ph type="body" idx="1"/>
          </p:nvPr>
        </p:nvSpPr>
        <p:spPr>
          <a:xfrm>
            <a:off x="392275" y="1757325"/>
            <a:ext cx="45414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is </a:t>
            </a:r>
            <a:r>
              <a:rPr lang="en" b="1">
                <a:solidFill>
                  <a:srgbClr val="FFFFFF"/>
                </a:solidFill>
              </a:rPr>
              <a:t>Passive transport.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43" name="Google Shape;543;p43"/>
          <p:cNvSpPr/>
          <p:nvPr/>
        </p:nvSpPr>
        <p:spPr>
          <a:xfrm>
            <a:off x="8629900" y="1254275"/>
            <a:ext cx="322800" cy="98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3"/>
          <p:cNvSpPr/>
          <p:nvPr/>
        </p:nvSpPr>
        <p:spPr>
          <a:xfrm rot="-3048037">
            <a:off x="5700601" y="3012251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3"/>
          <p:cNvSpPr/>
          <p:nvPr/>
        </p:nvSpPr>
        <p:spPr>
          <a:xfrm rot="-3048037">
            <a:off x="5991229" y="2645806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3"/>
          <p:cNvSpPr txBox="1">
            <a:spLocks noGrp="1"/>
          </p:cNvSpPr>
          <p:nvPr>
            <p:ph type="body" idx="1"/>
          </p:nvPr>
        </p:nvSpPr>
        <p:spPr>
          <a:xfrm>
            <a:off x="385950" y="2336700"/>
            <a:ext cx="484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direction will salt diffuse in saltwater?</a:t>
            </a:r>
            <a:endParaRPr/>
          </a:p>
        </p:txBody>
      </p:sp>
      <p:sp>
        <p:nvSpPr>
          <p:cNvPr id="547" name="Google Shape;547;p43"/>
          <p:cNvSpPr txBox="1">
            <a:spLocks noGrp="1"/>
          </p:cNvSpPr>
          <p:nvPr>
            <p:ph type="body" idx="1"/>
          </p:nvPr>
        </p:nvSpPr>
        <p:spPr>
          <a:xfrm>
            <a:off x="927800" y="2909400"/>
            <a:ext cx="306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Salt will diffuse </a:t>
            </a:r>
            <a:r>
              <a:rPr lang="en" b="1"/>
              <a:t>into </a:t>
            </a:r>
            <a:r>
              <a:rPr lang="en"/>
              <a:t>the cell</a:t>
            </a:r>
            <a:endParaRPr/>
          </a:p>
        </p:txBody>
      </p:sp>
      <p:sp>
        <p:nvSpPr>
          <p:cNvPr id="548" name="Google Shape;548;p43"/>
          <p:cNvSpPr txBox="1">
            <a:spLocks noGrp="1"/>
          </p:cNvSpPr>
          <p:nvPr>
            <p:ph type="body" idx="1"/>
          </p:nvPr>
        </p:nvSpPr>
        <p:spPr>
          <a:xfrm>
            <a:off x="385950" y="3499825"/>
            <a:ext cx="484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direction will salt diffuse in freshwater?</a:t>
            </a:r>
            <a:endParaRPr/>
          </a:p>
        </p:txBody>
      </p:sp>
      <p:sp>
        <p:nvSpPr>
          <p:cNvPr id="549" name="Google Shape;549;p43"/>
          <p:cNvSpPr txBox="1">
            <a:spLocks noGrp="1"/>
          </p:cNvSpPr>
          <p:nvPr>
            <p:ph type="body" idx="1"/>
          </p:nvPr>
        </p:nvSpPr>
        <p:spPr>
          <a:xfrm>
            <a:off x="1013050" y="4072525"/>
            <a:ext cx="306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Salt will diffuse </a:t>
            </a:r>
            <a:r>
              <a:rPr lang="en" b="1"/>
              <a:t>out of </a:t>
            </a:r>
            <a:r>
              <a:rPr lang="en"/>
              <a:t>the cell</a:t>
            </a:r>
            <a:endParaRPr/>
          </a:p>
        </p:txBody>
      </p:sp>
      <p:sp>
        <p:nvSpPr>
          <p:cNvPr id="550" name="Google Shape;550;p43"/>
          <p:cNvSpPr/>
          <p:nvPr/>
        </p:nvSpPr>
        <p:spPr>
          <a:xfrm rot="-7963343">
            <a:off x="6189098" y="3215086"/>
            <a:ext cx="298918" cy="174098"/>
          </a:xfrm>
          <a:prstGeom prst="rightArrow">
            <a:avLst>
              <a:gd name="adj1" fmla="val 33267"/>
              <a:gd name="adj2" fmla="val 85121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3"/>
          <p:cNvSpPr/>
          <p:nvPr/>
        </p:nvSpPr>
        <p:spPr>
          <a:xfrm rot="-3087881">
            <a:off x="6570968" y="3457144"/>
            <a:ext cx="194062" cy="329888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Chloride Cells in Gills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1000" cy="14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proteins help the cell to become </a:t>
            </a:r>
            <a:r>
              <a:rPr lang="en" b="1">
                <a:solidFill>
                  <a:srgbClr val="FFFFFF"/>
                </a:solidFill>
              </a:rPr>
              <a:t>isotonic </a:t>
            </a:r>
            <a:r>
              <a:rPr lang="en"/>
              <a:t>with its surroundings while keeping the correct shape.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58" name="Google Shape;558;p44"/>
          <p:cNvSpPr/>
          <p:nvPr/>
        </p:nvSpPr>
        <p:spPr>
          <a:xfrm>
            <a:off x="5229450" y="1757325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4"/>
          <p:cNvSpPr/>
          <p:nvPr/>
        </p:nvSpPr>
        <p:spPr>
          <a:xfrm>
            <a:off x="8629900" y="1254275"/>
            <a:ext cx="322800" cy="98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4"/>
          <p:cNvSpPr/>
          <p:nvPr/>
        </p:nvSpPr>
        <p:spPr>
          <a:xfrm rot="-3048037">
            <a:off x="5700601" y="3012251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4"/>
          <p:cNvSpPr/>
          <p:nvPr/>
        </p:nvSpPr>
        <p:spPr>
          <a:xfrm rot="-3048037">
            <a:off x="5991229" y="2645806"/>
            <a:ext cx="268662" cy="469947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4"/>
          <p:cNvSpPr txBox="1">
            <a:spLocks noGrp="1"/>
          </p:cNvSpPr>
          <p:nvPr>
            <p:ph type="body" idx="1"/>
          </p:nvPr>
        </p:nvSpPr>
        <p:spPr>
          <a:xfrm>
            <a:off x="311700" y="3073400"/>
            <a:ext cx="51810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But… now the concentration of salts inside the cell is not healthy, the internal cell cannot work properly 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Chloride Cells in Gills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5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5"/>
          <p:cNvSpPr txBox="1">
            <a:spLocks noGrp="1"/>
          </p:cNvSpPr>
          <p:nvPr>
            <p:ph type="body" idx="1"/>
          </p:nvPr>
        </p:nvSpPr>
        <p:spPr>
          <a:xfrm>
            <a:off x="363950" y="1341825"/>
            <a:ext cx="5232000" cy="16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second kind of Protein on the membrane will move solutes (salt) against their concentration gradient to maintain </a:t>
            </a:r>
            <a:r>
              <a:rPr lang="en" b="1">
                <a:solidFill>
                  <a:srgbClr val="FFFFFF"/>
                </a:solidFill>
              </a:rPr>
              <a:t>homeostasis</a:t>
            </a:r>
            <a:r>
              <a:rPr lang="en"/>
              <a:t> inside the organism</a:t>
            </a:r>
            <a:endParaRPr/>
          </a:p>
        </p:txBody>
      </p:sp>
      <p:sp>
        <p:nvSpPr>
          <p:cNvPr id="570" name="Google Shape;570;p45"/>
          <p:cNvSpPr/>
          <p:nvPr/>
        </p:nvSpPr>
        <p:spPr>
          <a:xfrm rot="-3790135">
            <a:off x="5928384" y="2588726"/>
            <a:ext cx="549005" cy="516403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5"/>
          <p:cNvSpPr/>
          <p:nvPr/>
        </p:nvSpPr>
        <p:spPr>
          <a:xfrm rot="6969546">
            <a:off x="5950595" y="2573500"/>
            <a:ext cx="549147" cy="516410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5"/>
          <p:cNvSpPr/>
          <p:nvPr/>
        </p:nvSpPr>
        <p:spPr>
          <a:xfrm rot="-7648402">
            <a:off x="5097919" y="4172544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5"/>
          <p:cNvSpPr/>
          <p:nvPr/>
        </p:nvSpPr>
        <p:spPr>
          <a:xfrm rot="-7648402">
            <a:off x="5200469" y="3862269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5"/>
          <p:cNvSpPr/>
          <p:nvPr/>
        </p:nvSpPr>
        <p:spPr>
          <a:xfrm>
            <a:off x="363938" y="3065875"/>
            <a:ext cx="4270800" cy="107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5"/>
          <p:cNvSpPr txBox="1">
            <a:spLocks noGrp="1"/>
          </p:cNvSpPr>
          <p:nvPr>
            <p:ph type="body" idx="1"/>
          </p:nvPr>
        </p:nvSpPr>
        <p:spPr>
          <a:xfrm>
            <a:off x="468413" y="3070700"/>
            <a:ext cx="43398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Homeostasis:</a:t>
            </a:r>
            <a:r>
              <a:rPr lang="en" b="1"/>
              <a:t> </a:t>
            </a:r>
            <a:r>
              <a:rPr lang="en"/>
              <a:t>the maintenance of a steady state in the internal environment of an animal. </a:t>
            </a: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6"/>
          <p:cNvSpPr/>
          <p:nvPr/>
        </p:nvSpPr>
        <p:spPr>
          <a:xfrm>
            <a:off x="311700" y="2948525"/>
            <a:ext cx="4270800" cy="107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</a:t>
            </a:r>
            <a:endParaRPr b="1"/>
          </a:p>
        </p:txBody>
      </p:sp>
      <p:sp>
        <p:nvSpPr>
          <p:cNvPr id="582" name="Google Shape;582;p46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6"/>
          <p:cNvSpPr txBox="1">
            <a:spLocks noGrp="1"/>
          </p:cNvSpPr>
          <p:nvPr>
            <p:ph type="body" idx="1"/>
          </p:nvPr>
        </p:nvSpPr>
        <p:spPr>
          <a:xfrm>
            <a:off x="311700" y="1326600"/>
            <a:ext cx="54666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order to move solutes (salt) against their concentration gradient the cell uses </a:t>
            </a:r>
            <a:r>
              <a:rPr lang="en" b="1">
                <a:solidFill>
                  <a:srgbClr val="FFFFFF"/>
                </a:solidFill>
              </a:rPr>
              <a:t>Active Transport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584" name="Google Shape;584;p46"/>
          <p:cNvSpPr/>
          <p:nvPr/>
        </p:nvSpPr>
        <p:spPr>
          <a:xfrm rot="-3790135">
            <a:off x="5928384" y="2588726"/>
            <a:ext cx="549005" cy="516403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6"/>
          <p:cNvSpPr/>
          <p:nvPr/>
        </p:nvSpPr>
        <p:spPr>
          <a:xfrm rot="6969546">
            <a:off x="5950595" y="2573500"/>
            <a:ext cx="549147" cy="516410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6"/>
          <p:cNvSpPr txBox="1">
            <a:spLocks noGrp="1"/>
          </p:cNvSpPr>
          <p:nvPr>
            <p:ph type="body" idx="1"/>
          </p:nvPr>
        </p:nvSpPr>
        <p:spPr>
          <a:xfrm>
            <a:off x="416175" y="2953350"/>
            <a:ext cx="43398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Active Transport:</a:t>
            </a:r>
            <a:r>
              <a:rPr lang="en" b="1"/>
              <a:t> </a:t>
            </a:r>
            <a:r>
              <a:rPr lang="en"/>
              <a:t>the use of energy (ATP) in transport proteins to move solutes </a:t>
            </a:r>
            <a:r>
              <a:rPr lang="en" u="sng"/>
              <a:t>against</a:t>
            </a:r>
            <a:r>
              <a:rPr lang="en"/>
              <a:t> their concentration gradient. </a:t>
            </a:r>
            <a:endParaRPr/>
          </a:p>
        </p:txBody>
      </p:sp>
      <p:sp>
        <p:nvSpPr>
          <p:cNvPr id="587" name="Google Shape;587;p46"/>
          <p:cNvSpPr/>
          <p:nvPr/>
        </p:nvSpPr>
        <p:spPr>
          <a:xfrm rot="8998172">
            <a:off x="6547432" y="2666842"/>
            <a:ext cx="713547" cy="329714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6"/>
          <p:cNvSpPr/>
          <p:nvPr/>
        </p:nvSpPr>
        <p:spPr>
          <a:xfrm rot="-7648402">
            <a:off x="5097919" y="4172544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6"/>
          <p:cNvSpPr/>
          <p:nvPr/>
        </p:nvSpPr>
        <p:spPr>
          <a:xfrm rot="-7648402">
            <a:off x="5200469" y="3862269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6"/>
          <p:cNvSpPr/>
          <p:nvPr/>
        </p:nvSpPr>
        <p:spPr>
          <a:xfrm rot="8998172">
            <a:off x="5812907" y="3880192"/>
            <a:ext cx="713547" cy="329714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</a:t>
            </a:r>
            <a:endParaRPr b="1"/>
          </a:p>
        </p:txBody>
      </p:sp>
      <p:sp>
        <p:nvSpPr>
          <p:cNvPr id="596" name="Google Shape;596;p47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7"/>
          <p:cNvSpPr txBox="1">
            <a:spLocks noGrp="1"/>
          </p:cNvSpPr>
          <p:nvPr>
            <p:ph type="body" idx="1"/>
          </p:nvPr>
        </p:nvSpPr>
        <p:spPr>
          <a:xfrm>
            <a:off x="311700" y="1154425"/>
            <a:ext cx="4369200" cy="7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energy currency of a cell is called </a:t>
            </a:r>
            <a:r>
              <a:rPr lang="en" b="1">
                <a:solidFill>
                  <a:srgbClr val="FFFFFF"/>
                </a:solidFill>
              </a:rPr>
              <a:t>ATP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or </a:t>
            </a:r>
            <a:endParaRPr/>
          </a:p>
        </p:txBody>
      </p:sp>
      <p:sp>
        <p:nvSpPr>
          <p:cNvPr id="598" name="Google Shape;598;p47"/>
          <p:cNvSpPr/>
          <p:nvPr/>
        </p:nvSpPr>
        <p:spPr>
          <a:xfrm rot="-3790135">
            <a:off x="5928384" y="2588726"/>
            <a:ext cx="549005" cy="516403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7"/>
          <p:cNvSpPr/>
          <p:nvPr/>
        </p:nvSpPr>
        <p:spPr>
          <a:xfrm rot="6969546">
            <a:off x="5950595" y="2573500"/>
            <a:ext cx="549147" cy="516410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7"/>
          <p:cNvSpPr/>
          <p:nvPr/>
        </p:nvSpPr>
        <p:spPr>
          <a:xfrm rot="-7648402">
            <a:off x="5097919" y="4172544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/>
          <p:nvPr/>
        </p:nvSpPr>
        <p:spPr>
          <a:xfrm rot="-7648402">
            <a:off x="5200469" y="3862269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7"/>
          <p:cNvSpPr/>
          <p:nvPr/>
        </p:nvSpPr>
        <p:spPr>
          <a:xfrm>
            <a:off x="2317354" y="3651673"/>
            <a:ext cx="704400" cy="8139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3" name="Google Shape;603;p47"/>
          <p:cNvCxnSpPr>
            <a:stCxn id="602" idx="5"/>
          </p:cNvCxnSpPr>
          <p:nvPr/>
        </p:nvCxnSpPr>
        <p:spPr>
          <a:xfrm rot="10800000" flipH="1">
            <a:off x="3021753" y="3508354"/>
            <a:ext cx="149100" cy="4542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Google Shape;604;p47"/>
          <p:cNvSpPr/>
          <p:nvPr/>
        </p:nvSpPr>
        <p:spPr>
          <a:xfrm>
            <a:off x="1878478" y="3203541"/>
            <a:ext cx="438900" cy="4542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7"/>
          <p:cNvSpPr/>
          <p:nvPr/>
        </p:nvSpPr>
        <p:spPr>
          <a:xfrm>
            <a:off x="1091275" y="3007800"/>
            <a:ext cx="787200" cy="8457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6" name="Google Shape;606;p47"/>
          <p:cNvCxnSpPr>
            <a:stCxn id="602" idx="1"/>
          </p:cNvCxnSpPr>
          <p:nvPr/>
        </p:nvCxnSpPr>
        <p:spPr>
          <a:xfrm rot="10800000">
            <a:off x="2195555" y="3588154"/>
            <a:ext cx="121800" cy="3744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" name="Google Shape;607;p47"/>
          <p:cNvSpPr/>
          <p:nvPr/>
        </p:nvSpPr>
        <p:spPr>
          <a:xfrm>
            <a:off x="3088388" y="31843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7"/>
          <p:cNvSpPr/>
          <p:nvPr/>
        </p:nvSpPr>
        <p:spPr>
          <a:xfrm>
            <a:off x="3577094" y="31843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09" name="Google Shape;609;p47"/>
          <p:cNvSpPr/>
          <p:nvPr/>
        </p:nvSpPr>
        <p:spPr>
          <a:xfrm>
            <a:off x="4065832" y="31843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0" name="Google Shape;610;p47"/>
          <p:cNvCxnSpPr>
            <a:stCxn id="607" idx="6"/>
            <a:endCxn id="609" idx="2"/>
          </p:cNvCxnSpPr>
          <p:nvPr/>
        </p:nvCxnSpPr>
        <p:spPr>
          <a:xfrm>
            <a:off x="3481088" y="3430642"/>
            <a:ext cx="584700" cy="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Google Shape;611;p47"/>
          <p:cNvSpPr txBox="1">
            <a:spLocks noGrp="1"/>
          </p:cNvSpPr>
          <p:nvPr>
            <p:ph type="body" idx="1"/>
          </p:nvPr>
        </p:nvSpPr>
        <p:spPr>
          <a:xfrm>
            <a:off x="1091275" y="2504500"/>
            <a:ext cx="12900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Adenosine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12" name="Google Shape;612;p47"/>
          <p:cNvSpPr txBox="1">
            <a:spLocks noGrp="1"/>
          </p:cNvSpPr>
          <p:nvPr>
            <p:ph type="body" idx="1"/>
          </p:nvPr>
        </p:nvSpPr>
        <p:spPr>
          <a:xfrm>
            <a:off x="2994225" y="2464600"/>
            <a:ext cx="16224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Triphosphate 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</a:t>
            </a:r>
            <a:endParaRPr b="1"/>
          </a:p>
        </p:txBody>
      </p:sp>
      <p:sp>
        <p:nvSpPr>
          <p:cNvPr id="618" name="Google Shape;618;p48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body" idx="1"/>
          </p:nvPr>
        </p:nvSpPr>
        <p:spPr>
          <a:xfrm>
            <a:off x="311700" y="1154425"/>
            <a:ext cx="8296500" cy="7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give the protein energy the ATP will break and give one Phosphate to the protein</a:t>
            </a:r>
            <a:endParaRPr/>
          </a:p>
        </p:txBody>
      </p:sp>
      <p:sp>
        <p:nvSpPr>
          <p:cNvPr id="620" name="Google Shape;620;p48"/>
          <p:cNvSpPr/>
          <p:nvPr/>
        </p:nvSpPr>
        <p:spPr>
          <a:xfrm rot="-3790135">
            <a:off x="5928384" y="2588726"/>
            <a:ext cx="549005" cy="516403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8"/>
          <p:cNvSpPr/>
          <p:nvPr/>
        </p:nvSpPr>
        <p:spPr>
          <a:xfrm rot="6969546">
            <a:off x="5950595" y="2573500"/>
            <a:ext cx="549147" cy="516410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8"/>
          <p:cNvSpPr/>
          <p:nvPr/>
        </p:nvSpPr>
        <p:spPr>
          <a:xfrm rot="-7648402">
            <a:off x="5097919" y="4172544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8"/>
          <p:cNvSpPr/>
          <p:nvPr/>
        </p:nvSpPr>
        <p:spPr>
          <a:xfrm rot="-7648402">
            <a:off x="5200469" y="3862269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8"/>
          <p:cNvSpPr/>
          <p:nvPr/>
        </p:nvSpPr>
        <p:spPr>
          <a:xfrm>
            <a:off x="2317354" y="3651673"/>
            <a:ext cx="704400" cy="8139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5" name="Google Shape;625;p48"/>
          <p:cNvCxnSpPr>
            <a:stCxn id="624" idx="5"/>
          </p:cNvCxnSpPr>
          <p:nvPr/>
        </p:nvCxnSpPr>
        <p:spPr>
          <a:xfrm rot="10800000" flipH="1">
            <a:off x="3021753" y="3508354"/>
            <a:ext cx="149100" cy="4542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6" name="Google Shape;626;p48"/>
          <p:cNvSpPr/>
          <p:nvPr/>
        </p:nvSpPr>
        <p:spPr>
          <a:xfrm>
            <a:off x="1878478" y="3203541"/>
            <a:ext cx="438900" cy="4542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>
            <a:off x="1091275" y="3007800"/>
            <a:ext cx="787200" cy="8457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8" name="Google Shape;628;p48"/>
          <p:cNvCxnSpPr>
            <a:stCxn id="624" idx="1"/>
          </p:cNvCxnSpPr>
          <p:nvPr/>
        </p:nvCxnSpPr>
        <p:spPr>
          <a:xfrm rot="10800000">
            <a:off x="2195555" y="3588154"/>
            <a:ext cx="121800" cy="3744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9" name="Google Shape;629;p48"/>
          <p:cNvSpPr/>
          <p:nvPr/>
        </p:nvSpPr>
        <p:spPr>
          <a:xfrm>
            <a:off x="3088388" y="31843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>
            <a:off x="3577094" y="31843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31" name="Google Shape;631;p48"/>
          <p:cNvSpPr/>
          <p:nvPr/>
        </p:nvSpPr>
        <p:spPr>
          <a:xfrm>
            <a:off x="4944495" y="2708242"/>
            <a:ext cx="392700" cy="49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2" name="Google Shape;632;p48"/>
          <p:cNvCxnSpPr>
            <a:stCxn id="629" idx="6"/>
            <a:endCxn id="630" idx="6"/>
          </p:cNvCxnSpPr>
          <p:nvPr/>
        </p:nvCxnSpPr>
        <p:spPr>
          <a:xfrm>
            <a:off x="3481088" y="3430642"/>
            <a:ext cx="488700" cy="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Google Shape;633;p48"/>
          <p:cNvSpPr txBox="1">
            <a:spLocks noGrp="1"/>
          </p:cNvSpPr>
          <p:nvPr>
            <p:ph type="body" idx="1"/>
          </p:nvPr>
        </p:nvSpPr>
        <p:spPr>
          <a:xfrm>
            <a:off x="1091275" y="2504500"/>
            <a:ext cx="12900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Adenosine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34" name="Google Shape;634;p48"/>
          <p:cNvSpPr txBox="1">
            <a:spLocks noGrp="1"/>
          </p:cNvSpPr>
          <p:nvPr>
            <p:ph type="body" idx="1"/>
          </p:nvPr>
        </p:nvSpPr>
        <p:spPr>
          <a:xfrm>
            <a:off x="2810725" y="2464588"/>
            <a:ext cx="16224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u="sng">
                <a:solidFill>
                  <a:srgbClr val="FFFFFF"/>
                </a:solidFill>
              </a:rPr>
              <a:t>Di</a:t>
            </a:r>
            <a:r>
              <a:rPr lang="en" b="1">
                <a:solidFill>
                  <a:srgbClr val="FFFFFF"/>
                </a:solidFill>
              </a:rPr>
              <a:t>phosphate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35" name="Google Shape;635;p48"/>
          <p:cNvSpPr txBox="1">
            <a:spLocks noGrp="1"/>
          </p:cNvSpPr>
          <p:nvPr>
            <p:ph type="body" idx="1"/>
          </p:nvPr>
        </p:nvSpPr>
        <p:spPr>
          <a:xfrm>
            <a:off x="311700" y="1962675"/>
            <a:ext cx="22662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 is now called </a:t>
            </a:r>
            <a:r>
              <a:rPr lang="en" b="1">
                <a:solidFill>
                  <a:srgbClr val="FFFFFF"/>
                </a:solidFill>
              </a:rPr>
              <a:t>ADP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36" name="Google Shape;636;p48"/>
          <p:cNvSpPr/>
          <p:nvPr/>
        </p:nvSpPr>
        <p:spPr>
          <a:xfrm rot="8998172">
            <a:off x="6547432" y="2666842"/>
            <a:ext cx="713547" cy="329714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8"/>
          <p:cNvSpPr/>
          <p:nvPr/>
        </p:nvSpPr>
        <p:spPr>
          <a:xfrm rot="8998172">
            <a:off x="5812907" y="3880192"/>
            <a:ext cx="713547" cy="329714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</a:t>
            </a:r>
            <a:endParaRPr b="1"/>
          </a:p>
        </p:txBody>
      </p:sp>
      <p:sp>
        <p:nvSpPr>
          <p:cNvPr id="643" name="Google Shape;643;p49"/>
          <p:cNvSpPr/>
          <p:nvPr/>
        </p:nvSpPr>
        <p:spPr>
          <a:xfrm>
            <a:off x="5229575" y="1716950"/>
            <a:ext cx="78336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9"/>
          <p:cNvSpPr txBox="1">
            <a:spLocks noGrp="1"/>
          </p:cNvSpPr>
          <p:nvPr>
            <p:ph type="body" idx="1"/>
          </p:nvPr>
        </p:nvSpPr>
        <p:spPr>
          <a:xfrm>
            <a:off x="311700" y="1089850"/>
            <a:ext cx="80706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Because salmon exist in both fresh and saltwater they have two types of active transport proteins</a:t>
            </a:r>
            <a:endParaRPr b="1"/>
          </a:p>
        </p:txBody>
      </p:sp>
      <p:sp>
        <p:nvSpPr>
          <p:cNvPr id="645" name="Google Shape;645;p49"/>
          <p:cNvSpPr/>
          <p:nvPr/>
        </p:nvSpPr>
        <p:spPr>
          <a:xfrm rot="-3790135">
            <a:off x="5928384" y="2588726"/>
            <a:ext cx="549005" cy="516403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9"/>
          <p:cNvSpPr/>
          <p:nvPr/>
        </p:nvSpPr>
        <p:spPr>
          <a:xfrm rot="6969546">
            <a:off x="5950595" y="2573500"/>
            <a:ext cx="549147" cy="516410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9"/>
          <p:cNvSpPr/>
          <p:nvPr/>
        </p:nvSpPr>
        <p:spPr>
          <a:xfrm rot="-7648402">
            <a:off x="5097919" y="4172544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9"/>
          <p:cNvSpPr/>
          <p:nvPr/>
        </p:nvSpPr>
        <p:spPr>
          <a:xfrm rot="-7648402">
            <a:off x="5200469" y="3862269"/>
            <a:ext cx="484227" cy="27409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9"/>
          <p:cNvSpPr txBox="1">
            <a:spLocks noGrp="1"/>
          </p:cNvSpPr>
          <p:nvPr>
            <p:ph type="body" idx="1"/>
          </p:nvPr>
        </p:nvSpPr>
        <p:spPr>
          <a:xfrm>
            <a:off x="818100" y="2052075"/>
            <a:ext cx="37539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One that transports salt into the cell</a:t>
            </a:r>
            <a:endParaRPr b="1"/>
          </a:p>
        </p:txBody>
      </p:sp>
      <p:sp>
        <p:nvSpPr>
          <p:cNvPr id="650" name="Google Shape;650;p49"/>
          <p:cNvSpPr/>
          <p:nvPr/>
        </p:nvSpPr>
        <p:spPr>
          <a:xfrm rot="-3285667">
            <a:off x="5511950" y="2146125"/>
            <a:ext cx="193939" cy="330021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9"/>
          <p:cNvSpPr/>
          <p:nvPr/>
        </p:nvSpPr>
        <p:spPr>
          <a:xfrm rot="2485115">
            <a:off x="5820108" y="2528587"/>
            <a:ext cx="298841" cy="174271"/>
          </a:xfrm>
          <a:prstGeom prst="rightArrow">
            <a:avLst>
              <a:gd name="adj1" fmla="val 33267"/>
              <a:gd name="adj2" fmla="val 85121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9"/>
          <p:cNvSpPr txBox="1">
            <a:spLocks noGrp="1"/>
          </p:cNvSpPr>
          <p:nvPr>
            <p:ph type="body" idx="1"/>
          </p:nvPr>
        </p:nvSpPr>
        <p:spPr>
          <a:xfrm>
            <a:off x="698700" y="3622750"/>
            <a:ext cx="38733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One that transports salt out of the cell</a:t>
            </a:r>
            <a:endParaRPr b="1"/>
          </a:p>
        </p:txBody>
      </p:sp>
      <p:sp>
        <p:nvSpPr>
          <p:cNvPr id="653" name="Google Shape;653;p49"/>
          <p:cNvSpPr/>
          <p:nvPr/>
        </p:nvSpPr>
        <p:spPr>
          <a:xfrm rot="-9510498">
            <a:off x="5617789" y="4222473"/>
            <a:ext cx="298881" cy="174257"/>
          </a:xfrm>
          <a:prstGeom prst="rightArrow">
            <a:avLst>
              <a:gd name="adj1" fmla="val 33267"/>
              <a:gd name="adj2" fmla="val 85121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9"/>
          <p:cNvSpPr/>
          <p:nvPr/>
        </p:nvSpPr>
        <p:spPr>
          <a:xfrm rot="-4639047">
            <a:off x="6105868" y="4289391"/>
            <a:ext cx="194034" cy="32992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Freshwater</a:t>
            </a:r>
            <a:endParaRPr b="1"/>
          </a:p>
        </p:txBody>
      </p:sp>
      <p:sp>
        <p:nvSpPr>
          <p:cNvPr id="660" name="Google Shape;660;p50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Freshwater, the protein pumps will transport salt into the cell  </a:t>
            </a:r>
            <a:endParaRPr/>
          </a:p>
        </p:txBody>
      </p:sp>
      <p:sp>
        <p:nvSpPr>
          <p:cNvPr id="661" name="Google Shape;661;p50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0"/>
          <p:cNvSpPr/>
          <p:nvPr/>
        </p:nvSpPr>
        <p:spPr>
          <a:xfrm rot="-4892162">
            <a:off x="5017800" y="3007665"/>
            <a:ext cx="1259619" cy="1196969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0"/>
          <p:cNvSpPr/>
          <p:nvPr/>
        </p:nvSpPr>
        <p:spPr>
          <a:xfrm rot="5867200">
            <a:off x="5055358" y="2958184"/>
            <a:ext cx="1259917" cy="1196987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0"/>
          <p:cNvSpPr/>
          <p:nvPr/>
        </p:nvSpPr>
        <p:spPr>
          <a:xfrm rot="-4381097">
            <a:off x="3850097" y="2546443"/>
            <a:ext cx="501256" cy="108427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Freshwater</a:t>
            </a:r>
            <a:endParaRPr b="1"/>
          </a:p>
        </p:txBody>
      </p:sp>
      <p:sp>
        <p:nvSpPr>
          <p:cNvPr id="670" name="Google Shape;670;p51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6349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Freshwater, the protein pumps will transport salt into the cell </a:t>
            </a:r>
            <a:endParaRPr/>
          </a:p>
        </p:txBody>
      </p:sp>
      <p:sp>
        <p:nvSpPr>
          <p:cNvPr id="671" name="Google Shape;671;p51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1"/>
          <p:cNvSpPr/>
          <p:nvPr/>
        </p:nvSpPr>
        <p:spPr>
          <a:xfrm rot="-4892162">
            <a:off x="5055525" y="2958190"/>
            <a:ext cx="1259619" cy="1196969"/>
          </a:xfrm>
          <a:prstGeom prst="pie">
            <a:avLst>
              <a:gd name="adj1" fmla="val 7504392"/>
              <a:gd name="adj2" fmla="val 15108416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1"/>
          <p:cNvSpPr/>
          <p:nvPr/>
        </p:nvSpPr>
        <p:spPr>
          <a:xfrm rot="5867200">
            <a:off x="5055358" y="2958184"/>
            <a:ext cx="1259917" cy="1196987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"/>
          <p:cNvSpPr/>
          <p:nvPr/>
        </p:nvSpPr>
        <p:spPr>
          <a:xfrm rot="-4381097">
            <a:off x="4924447" y="2855318"/>
            <a:ext cx="501256" cy="108427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1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1) A salt molecule will attach to the protein outside the membrane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3F3F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5441775" y="2430750"/>
            <a:ext cx="3529200" cy="229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5624550" y="418375"/>
            <a:ext cx="27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life Cycle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5708600" y="1305313"/>
            <a:ext cx="2790600" cy="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live in an </a:t>
            </a:r>
            <a:r>
              <a:rPr lang="en" b="1">
                <a:solidFill>
                  <a:srgbClr val="FFFFFF"/>
                </a:solidFill>
              </a:rPr>
              <a:t>estuary </a:t>
            </a:r>
            <a:r>
              <a:rPr lang="en"/>
              <a:t>As smolt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4" y="418375"/>
            <a:ext cx="4789400" cy="43067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2117775" y="3353275"/>
            <a:ext cx="8232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5441775" y="2484475"/>
            <a:ext cx="3529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Estuary</a:t>
            </a:r>
            <a:r>
              <a:rPr lang="en" b="1"/>
              <a:t>: </a:t>
            </a:r>
            <a:r>
              <a:rPr lang="en"/>
              <a:t>where the freshwater river or stream meets the saltwater ocean. 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275" y="3218875"/>
            <a:ext cx="2344625" cy="13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Freshwater</a:t>
            </a:r>
            <a:endParaRPr b="1"/>
          </a:p>
        </p:txBody>
      </p:sp>
      <p:sp>
        <p:nvSpPr>
          <p:cNvPr id="681" name="Google Shape;681;p52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6349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Freshwater, the protein pumps will transport salt into the cell </a:t>
            </a:r>
            <a:endParaRPr/>
          </a:p>
        </p:txBody>
      </p:sp>
      <p:sp>
        <p:nvSpPr>
          <p:cNvPr id="682" name="Google Shape;682;p52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2"/>
          <p:cNvSpPr/>
          <p:nvPr/>
        </p:nvSpPr>
        <p:spPr>
          <a:xfrm rot="-4892162">
            <a:off x="5055525" y="2958190"/>
            <a:ext cx="1259619" cy="1196969"/>
          </a:xfrm>
          <a:prstGeom prst="pie">
            <a:avLst>
              <a:gd name="adj1" fmla="val 7504392"/>
              <a:gd name="adj2" fmla="val 15108416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2"/>
          <p:cNvSpPr/>
          <p:nvPr/>
        </p:nvSpPr>
        <p:spPr>
          <a:xfrm rot="5867200">
            <a:off x="5055358" y="2958184"/>
            <a:ext cx="1259917" cy="1196987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2"/>
          <p:cNvSpPr/>
          <p:nvPr/>
        </p:nvSpPr>
        <p:spPr>
          <a:xfrm rot="-4381097">
            <a:off x="4924447" y="2855318"/>
            <a:ext cx="501256" cy="108427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2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1) A salt molecule will attach to the protein outside the membrane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87" name="Google Shape;687;p52"/>
          <p:cNvSpPr/>
          <p:nvPr/>
        </p:nvSpPr>
        <p:spPr>
          <a:xfrm>
            <a:off x="6870836" y="3567024"/>
            <a:ext cx="367500" cy="408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8" name="Google Shape;688;p52"/>
          <p:cNvCxnSpPr>
            <a:stCxn id="687" idx="5"/>
          </p:cNvCxnSpPr>
          <p:nvPr/>
        </p:nvCxnSpPr>
        <p:spPr>
          <a:xfrm rot="10800000" flipH="1">
            <a:off x="7238336" y="3495280"/>
            <a:ext cx="78000" cy="2277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" name="Google Shape;689;p52"/>
          <p:cNvSpPr/>
          <p:nvPr/>
        </p:nvSpPr>
        <p:spPr>
          <a:xfrm>
            <a:off x="7224757" y="3339201"/>
            <a:ext cx="228900" cy="2277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52"/>
          <p:cNvSpPr/>
          <p:nvPr/>
        </p:nvSpPr>
        <p:spPr>
          <a:xfrm>
            <a:off x="7432109" y="3236989"/>
            <a:ext cx="410700" cy="4242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1" name="Google Shape;691;p52"/>
          <p:cNvCxnSpPr>
            <a:stCxn id="687" idx="1"/>
          </p:cNvCxnSpPr>
          <p:nvPr/>
        </p:nvCxnSpPr>
        <p:spPr>
          <a:xfrm rot="10800000">
            <a:off x="6807236" y="3535180"/>
            <a:ext cx="63600" cy="1878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2" name="Google Shape;692;p52"/>
          <p:cNvSpPr/>
          <p:nvPr/>
        </p:nvSpPr>
        <p:spPr>
          <a:xfrm>
            <a:off x="6171300" y="3329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2"/>
          <p:cNvSpPr/>
          <p:nvPr/>
        </p:nvSpPr>
        <p:spPr>
          <a:xfrm>
            <a:off x="6426293" y="3329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4" name="Google Shape;694;p52"/>
          <p:cNvSpPr/>
          <p:nvPr/>
        </p:nvSpPr>
        <p:spPr>
          <a:xfrm>
            <a:off x="6681290" y="3329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5" name="Google Shape;695;p52"/>
          <p:cNvCxnSpPr/>
          <p:nvPr/>
        </p:nvCxnSpPr>
        <p:spPr>
          <a:xfrm>
            <a:off x="6376207" y="3453111"/>
            <a:ext cx="305100" cy="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6" name="Google Shape;696;p52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2) An ATP molecule will attach to the protein 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3F3F3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Freshwater</a:t>
            </a:r>
            <a:endParaRPr b="1"/>
          </a:p>
        </p:txBody>
      </p:sp>
      <p:sp>
        <p:nvSpPr>
          <p:cNvPr id="702" name="Google Shape;702;p53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6349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Freshwater, the protein pumps will transport salt into the cell </a:t>
            </a:r>
            <a:endParaRPr/>
          </a:p>
        </p:txBody>
      </p:sp>
      <p:sp>
        <p:nvSpPr>
          <p:cNvPr id="703" name="Google Shape;703;p53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3"/>
          <p:cNvSpPr/>
          <p:nvPr/>
        </p:nvSpPr>
        <p:spPr>
          <a:xfrm rot="-4892162">
            <a:off x="5055525" y="2958190"/>
            <a:ext cx="1259619" cy="1196969"/>
          </a:xfrm>
          <a:prstGeom prst="pie">
            <a:avLst>
              <a:gd name="adj1" fmla="val 7504392"/>
              <a:gd name="adj2" fmla="val 15108416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3"/>
          <p:cNvSpPr/>
          <p:nvPr/>
        </p:nvSpPr>
        <p:spPr>
          <a:xfrm rot="5867200">
            <a:off x="5055358" y="2958184"/>
            <a:ext cx="1259917" cy="1196987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3"/>
          <p:cNvSpPr/>
          <p:nvPr/>
        </p:nvSpPr>
        <p:spPr>
          <a:xfrm rot="-4381097">
            <a:off x="4924447" y="2855318"/>
            <a:ext cx="501256" cy="108427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3"/>
          <p:cNvSpPr/>
          <p:nvPr/>
        </p:nvSpPr>
        <p:spPr>
          <a:xfrm>
            <a:off x="6171300" y="3329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3"/>
          <p:cNvSpPr/>
          <p:nvPr/>
        </p:nvSpPr>
        <p:spPr>
          <a:xfrm rot="1870340">
            <a:off x="7697503" y="4187470"/>
            <a:ext cx="367455" cy="408357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9" name="Google Shape;709;p53"/>
          <p:cNvCxnSpPr>
            <a:stCxn id="708" idx="5"/>
          </p:cNvCxnSpPr>
          <p:nvPr/>
        </p:nvCxnSpPr>
        <p:spPr>
          <a:xfrm rot="10800000" flipH="1">
            <a:off x="8063359" y="4291295"/>
            <a:ext cx="184200" cy="1542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0" name="Google Shape;710;p53"/>
          <p:cNvSpPr/>
          <p:nvPr/>
        </p:nvSpPr>
        <p:spPr>
          <a:xfrm rot="1867857">
            <a:off x="8175063" y="4152667"/>
            <a:ext cx="229209" cy="22746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3"/>
          <p:cNvSpPr/>
          <p:nvPr/>
        </p:nvSpPr>
        <p:spPr>
          <a:xfrm rot="1868159">
            <a:off x="8341462" y="4205195"/>
            <a:ext cx="410775" cy="424358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2" name="Google Shape;712;p53"/>
          <p:cNvCxnSpPr>
            <a:stCxn id="708" idx="1"/>
          </p:cNvCxnSpPr>
          <p:nvPr/>
        </p:nvCxnSpPr>
        <p:spPr>
          <a:xfrm rot="10800000">
            <a:off x="7712060" y="4060895"/>
            <a:ext cx="36900" cy="1944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Google Shape;713;p53"/>
          <p:cNvSpPr/>
          <p:nvPr/>
        </p:nvSpPr>
        <p:spPr>
          <a:xfrm rot="1862143">
            <a:off x="7453046" y="3715561"/>
            <a:ext cx="204821" cy="247114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4" name="Google Shape;714;p53"/>
          <p:cNvSpPr/>
          <p:nvPr/>
        </p:nvSpPr>
        <p:spPr>
          <a:xfrm rot="1862143">
            <a:off x="7671308" y="3847412"/>
            <a:ext cx="204821" cy="247114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5" name="Google Shape;715;p53"/>
          <p:cNvCxnSpPr>
            <a:stCxn id="713" idx="2"/>
          </p:cNvCxnSpPr>
          <p:nvPr/>
        </p:nvCxnSpPr>
        <p:spPr>
          <a:xfrm>
            <a:off x="7467706" y="3786318"/>
            <a:ext cx="218100" cy="1314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6" name="Google Shape;716;p53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1) A salt molecule will attach to the protein outside the membrane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17" name="Google Shape;717;p53"/>
          <p:cNvSpPr txBox="1">
            <a:spLocks noGrp="1"/>
          </p:cNvSpPr>
          <p:nvPr>
            <p:ph type="body" idx="1"/>
          </p:nvPr>
        </p:nvSpPr>
        <p:spPr>
          <a:xfrm>
            <a:off x="370125" y="3538750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3) The ATP will break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3F3F3"/>
              </a:solidFill>
            </a:endParaRPr>
          </a:p>
        </p:txBody>
      </p:sp>
      <p:sp>
        <p:nvSpPr>
          <p:cNvPr id="718" name="Google Shape;718;p53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2) An ATP molecule will attach to the protein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19" name="Google Shape;719;p53"/>
          <p:cNvSpPr/>
          <p:nvPr/>
        </p:nvSpPr>
        <p:spPr>
          <a:xfrm rot="7728771">
            <a:off x="6437013" y="3075773"/>
            <a:ext cx="713534" cy="329730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Freshwater</a:t>
            </a:r>
            <a:endParaRPr b="1"/>
          </a:p>
        </p:txBody>
      </p:sp>
      <p:sp>
        <p:nvSpPr>
          <p:cNvPr id="725" name="Google Shape;725;p54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6349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Freshwater, the protein pumps will transport salt into the cell </a:t>
            </a:r>
            <a:endParaRPr/>
          </a:p>
        </p:txBody>
      </p:sp>
      <p:sp>
        <p:nvSpPr>
          <p:cNvPr id="726" name="Google Shape;726;p54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54"/>
          <p:cNvSpPr/>
          <p:nvPr/>
        </p:nvSpPr>
        <p:spPr>
          <a:xfrm rot="5907838">
            <a:off x="5010128" y="2989765"/>
            <a:ext cx="1259619" cy="1196969"/>
          </a:xfrm>
          <a:prstGeom prst="pie">
            <a:avLst>
              <a:gd name="adj1" fmla="val 7504392"/>
              <a:gd name="adj2" fmla="val 15108416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54"/>
          <p:cNvSpPr/>
          <p:nvPr/>
        </p:nvSpPr>
        <p:spPr>
          <a:xfrm rot="-4932800">
            <a:off x="5009997" y="2989754"/>
            <a:ext cx="1259917" cy="1196987"/>
          </a:xfrm>
          <a:prstGeom prst="pie">
            <a:avLst>
              <a:gd name="adj1" fmla="val 7504392"/>
              <a:gd name="adj2" fmla="val 1620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54"/>
          <p:cNvSpPr/>
          <p:nvPr/>
        </p:nvSpPr>
        <p:spPr>
          <a:xfrm rot="6418903">
            <a:off x="5899569" y="3205337"/>
            <a:ext cx="501256" cy="108427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54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1) A salt molecule will attach to the protein outside the membrane</a:t>
            </a:r>
            <a:endParaRPr/>
          </a:p>
        </p:txBody>
      </p:sp>
      <p:sp>
        <p:nvSpPr>
          <p:cNvPr id="731" name="Google Shape;731;p54"/>
          <p:cNvSpPr/>
          <p:nvPr/>
        </p:nvSpPr>
        <p:spPr>
          <a:xfrm>
            <a:off x="6114400" y="3208946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4"/>
          <p:cNvSpPr txBox="1">
            <a:spLocks noGrp="1"/>
          </p:cNvSpPr>
          <p:nvPr>
            <p:ph type="body" idx="1"/>
          </p:nvPr>
        </p:nvSpPr>
        <p:spPr>
          <a:xfrm>
            <a:off x="370125" y="4023850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3F3F3"/>
                </a:solidFill>
              </a:rPr>
              <a:t>Step 4) Giving the protein energy to bring the salt into the cell</a:t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733" name="Google Shape;733;p54"/>
          <p:cNvSpPr txBox="1">
            <a:spLocks noGrp="1"/>
          </p:cNvSpPr>
          <p:nvPr>
            <p:ph type="body" idx="1"/>
          </p:nvPr>
        </p:nvSpPr>
        <p:spPr>
          <a:xfrm>
            <a:off x="370125" y="3538750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3) The ATP will break</a:t>
            </a:r>
            <a:endParaRPr/>
          </a:p>
        </p:txBody>
      </p:sp>
      <p:sp>
        <p:nvSpPr>
          <p:cNvPr id="734" name="Google Shape;734;p54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2) An ATP molecule will attach to the protein 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Saltwater</a:t>
            </a:r>
            <a:endParaRPr b="1"/>
          </a:p>
        </p:txBody>
      </p:sp>
      <p:sp>
        <p:nvSpPr>
          <p:cNvPr id="740" name="Google Shape;740;p55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Saltwater, the protein pumps will transport salt out of the cell in the same way </a:t>
            </a:r>
            <a:endParaRPr/>
          </a:p>
        </p:txBody>
      </p:sp>
      <p:sp>
        <p:nvSpPr>
          <p:cNvPr id="741" name="Google Shape;741;p55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5"/>
          <p:cNvSpPr/>
          <p:nvPr/>
        </p:nvSpPr>
        <p:spPr>
          <a:xfrm rot="-4030722">
            <a:off x="6508578" y="3461251"/>
            <a:ext cx="472595" cy="984594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5"/>
          <p:cNvSpPr/>
          <p:nvPr/>
        </p:nvSpPr>
        <p:spPr>
          <a:xfrm rot="-7769622">
            <a:off x="4881337" y="3513811"/>
            <a:ext cx="1249069" cy="720329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5"/>
          <p:cNvSpPr/>
          <p:nvPr/>
        </p:nvSpPr>
        <p:spPr>
          <a:xfrm rot="-7342822">
            <a:off x="5334428" y="2781697"/>
            <a:ext cx="1146698" cy="79250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Saltwater</a:t>
            </a:r>
            <a:endParaRPr b="1"/>
          </a:p>
        </p:txBody>
      </p:sp>
      <p:sp>
        <p:nvSpPr>
          <p:cNvPr id="750" name="Google Shape;750;p56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Saltwater, the protein pumps will transport salt out of the cell in the same way </a:t>
            </a:r>
            <a:endParaRPr/>
          </a:p>
        </p:txBody>
      </p:sp>
      <p:sp>
        <p:nvSpPr>
          <p:cNvPr id="751" name="Google Shape;751;p56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6"/>
          <p:cNvSpPr/>
          <p:nvPr/>
        </p:nvSpPr>
        <p:spPr>
          <a:xfrm rot="-4030722">
            <a:off x="5907053" y="3206101"/>
            <a:ext cx="472595" cy="984594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6"/>
          <p:cNvSpPr/>
          <p:nvPr/>
        </p:nvSpPr>
        <p:spPr>
          <a:xfrm rot="-7769622">
            <a:off x="4881337" y="3513811"/>
            <a:ext cx="1249069" cy="720329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6"/>
          <p:cNvSpPr/>
          <p:nvPr/>
        </p:nvSpPr>
        <p:spPr>
          <a:xfrm rot="-7342822">
            <a:off x="5334428" y="2781697"/>
            <a:ext cx="1146698" cy="79250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6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1) A salt molecule will attach to the protein inside the membrane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Saltwater</a:t>
            </a:r>
            <a:endParaRPr b="1"/>
          </a:p>
        </p:txBody>
      </p:sp>
      <p:sp>
        <p:nvSpPr>
          <p:cNvPr id="761" name="Google Shape;761;p57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Saltwater, the protein pumps will transport salt out of the cell in the same way </a:t>
            </a:r>
            <a:endParaRPr/>
          </a:p>
        </p:txBody>
      </p:sp>
      <p:sp>
        <p:nvSpPr>
          <p:cNvPr id="762" name="Google Shape;762;p57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57"/>
          <p:cNvSpPr/>
          <p:nvPr/>
        </p:nvSpPr>
        <p:spPr>
          <a:xfrm rot="-4030722">
            <a:off x="5907053" y="3206101"/>
            <a:ext cx="472595" cy="984594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57"/>
          <p:cNvSpPr/>
          <p:nvPr/>
        </p:nvSpPr>
        <p:spPr>
          <a:xfrm rot="-7769622">
            <a:off x="4881337" y="3513811"/>
            <a:ext cx="1249069" cy="720329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7"/>
          <p:cNvSpPr/>
          <p:nvPr/>
        </p:nvSpPr>
        <p:spPr>
          <a:xfrm rot="-7342822">
            <a:off x="5334428" y="2781697"/>
            <a:ext cx="1146698" cy="79250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7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1) A salt molecule will attach to the protein inside the membrane</a:t>
            </a:r>
            <a:endParaRPr/>
          </a:p>
        </p:txBody>
      </p:sp>
      <p:sp>
        <p:nvSpPr>
          <p:cNvPr id="767" name="Google Shape;767;p57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2) An ATP molecule will attach to the protein 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3F3F3"/>
              </a:solidFill>
            </a:endParaRPr>
          </a:p>
        </p:txBody>
      </p:sp>
      <p:sp>
        <p:nvSpPr>
          <p:cNvPr id="768" name="Google Shape;768;p57"/>
          <p:cNvSpPr/>
          <p:nvPr/>
        </p:nvSpPr>
        <p:spPr>
          <a:xfrm>
            <a:off x="7058861" y="3379024"/>
            <a:ext cx="367500" cy="408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69" name="Google Shape;769;p57"/>
          <p:cNvCxnSpPr>
            <a:stCxn id="768" idx="5"/>
          </p:cNvCxnSpPr>
          <p:nvPr/>
        </p:nvCxnSpPr>
        <p:spPr>
          <a:xfrm rot="10800000" flipH="1">
            <a:off x="7426361" y="3307280"/>
            <a:ext cx="78000" cy="2277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0" name="Google Shape;770;p57"/>
          <p:cNvSpPr/>
          <p:nvPr/>
        </p:nvSpPr>
        <p:spPr>
          <a:xfrm>
            <a:off x="7412782" y="3151201"/>
            <a:ext cx="228900" cy="2277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7"/>
          <p:cNvSpPr/>
          <p:nvPr/>
        </p:nvSpPr>
        <p:spPr>
          <a:xfrm>
            <a:off x="7620134" y="3048989"/>
            <a:ext cx="410700" cy="4242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2" name="Google Shape;772;p57"/>
          <p:cNvCxnSpPr>
            <a:stCxn id="768" idx="1"/>
          </p:cNvCxnSpPr>
          <p:nvPr/>
        </p:nvCxnSpPr>
        <p:spPr>
          <a:xfrm rot="10800000">
            <a:off x="6995261" y="3347180"/>
            <a:ext cx="63600" cy="1878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3" name="Google Shape;773;p57"/>
          <p:cNvSpPr/>
          <p:nvPr/>
        </p:nvSpPr>
        <p:spPr>
          <a:xfrm>
            <a:off x="6359325" y="3141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57"/>
          <p:cNvSpPr/>
          <p:nvPr/>
        </p:nvSpPr>
        <p:spPr>
          <a:xfrm>
            <a:off x="6614318" y="3141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75" name="Google Shape;775;p57"/>
          <p:cNvSpPr/>
          <p:nvPr/>
        </p:nvSpPr>
        <p:spPr>
          <a:xfrm>
            <a:off x="6869315" y="3141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6" name="Google Shape;776;p57"/>
          <p:cNvCxnSpPr/>
          <p:nvPr/>
        </p:nvCxnSpPr>
        <p:spPr>
          <a:xfrm>
            <a:off x="6564232" y="3265111"/>
            <a:ext cx="305100" cy="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Saltwater</a:t>
            </a:r>
            <a:endParaRPr b="1"/>
          </a:p>
        </p:txBody>
      </p:sp>
      <p:sp>
        <p:nvSpPr>
          <p:cNvPr id="782" name="Google Shape;782;p58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Saltwater, the protein pumps will transport salt out of the cell in the same way </a:t>
            </a:r>
            <a:endParaRPr/>
          </a:p>
        </p:txBody>
      </p:sp>
      <p:sp>
        <p:nvSpPr>
          <p:cNvPr id="783" name="Google Shape;783;p58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8"/>
          <p:cNvSpPr/>
          <p:nvPr/>
        </p:nvSpPr>
        <p:spPr>
          <a:xfrm rot="-4030722">
            <a:off x="5907053" y="3206101"/>
            <a:ext cx="472595" cy="984594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8"/>
          <p:cNvSpPr/>
          <p:nvPr/>
        </p:nvSpPr>
        <p:spPr>
          <a:xfrm rot="-7769622">
            <a:off x="4881337" y="3513811"/>
            <a:ext cx="1249069" cy="720329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8"/>
          <p:cNvSpPr/>
          <p:nvPr/>
        </p:nvSpPr>
        <p:spPr>
          <a:xfrm rot="-7342822">
            <a:off x="5334428" y="2781697"/>
            <a:ext cx="1146698" cy="79250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58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1) A salt molecule will attach to the protein inside the membrane</a:t>
            </a:r>
            <a:endParaRPr/>
          </a:p>
        </p:txBody>
      </p:sp>
      <p:sp>
        <p:nvSpPr>
          <p:cNvPr id="788" name="Google Shape;788;p58"/>
          <p:cNvSpPr txBox="1">
            <a:spLocks noGrp="1"/>
          </p:cNvSpPr>
          <p:nvPr>
            <p:ph type="body" idx="1"/>
          </p:nvPr>
        </p:nvSpPr>
        <p:spPr>
          <a:xfrm>
            <a:off x="370125" y="3454175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Step 3) The ATP will break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789" name="Google Shape;789;p58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2) An ATP molecule will attach to the protein</a:t>
            </a:r>
            <a:endParaRPr/>
          </a:p>
        </p:txBody>
      </p:sp>
      <p:sp>
        <p:nvSpPr>
          <p:cNvPr id="790" name="Google Shape;790;p58"/>
          <p:cNvSpPr/>
          <p:nvPr/>
        </p:nvSpPr>
        <p:spPr>
          <a:xfrm>
            <a:off x="7676611" y="4353874"/>
            <a:ext cx="367500" cy="408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1" name="Google Shape;791;p58"/>
          <p:cNvCxnSpPr>
            <a:stCxn id="790" idx="5"/>
          </p:cNvCxnSpPr>
          <p:nvPr/>
        </p:nvCxnSpPr>
        <p:spPr>
          <a:xfrm rot="10800000" flipH="1">
            <a:off x="8044111" y="4282130"/>
            <a:ext cx="78000" cy="2277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2" name="Google Shape;792;p58"/>
          <p:cNvSpPr/>
          <p:nvPr/>
        </p:nvSpPr>
        <p:spPr>
          <a:xfrm>
            <a:off x="8030532" y="4126051"/>
            <a:ext cx="228900" cy="2277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58"/>
          <p:cNvSpPr/>
          <p:nvPr/>
        </p:nvSpPr>
        <p:spPr>
          <a:xfrm>
            <a:off x="8237884" y="4023839"/>
            <a:ext cx="410700" cy="4242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4" name="Google Shape;794;p58"/>
          <p:cNvCxnSpPr>
            <a:stCxn id="790" idx="1"/>
          </p:cNvCxnSpPr>
          <p:nvPr/>
        </p:nvCxnSpPr>
        <p:spPr>
          <a:xfrm rot="10800000">
            <a:off x="7613011" y="4322030"/>
            <a:ext cx="63600" cy="1878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5" name="Google Shape;795;p58"/>
          <p:cNvSpPr/>
          <p:nvPr/>
        </p:nvSpPr>
        <p:spPr>
          <a:xfrm>
            <a:off x="6359325" y="314157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58"/>
          <p:cNvSpPr/>
          <p:nvPr/>
        </p:nvSpPr>
        <p:spPr>
          <a:xfrm>
            <a:off x="7232068" y="411642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97" name="Google Shape;797;p58"/>
          <p:cNvSpPr/>
          <p:nvPr/>
        </p:nvSpPr>
        <p:spPr>
          <a:xfrm>
            <a:off x="7487065" y="4116421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8" name="Google Shape;798;p58"/>
          <p:cNvCxnSpPr>
            <a:stCxn id="796" idx="2"/>
          </p:cNvCxnSpPr>
          <p:nvPr/>
        </p:nvCxnSpPr>
        <p:spPr>
          <a:xfrm>
            <a:off x="7232068" y="4239871"/>
            <a:ext cx="255000" cy="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9" name="Google Shape;799;p58"/>
          <p:cNvSpPr/>
          <p:nvPr/>
        </p:nvSpPr>
        <p:spPr>
          <a:xfrm rot="7728771">
            <a:off x="6559538" y="2918386"/>
            <a:ext cx="713534" cy="329730"/>
          </a:xfrm>
          <a:prstGeom prst="lightningBol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Transport - </a:t>
            </a:r>
            <a:r>
              <a:rPr lang="en" b="1"/>
              <a:t>Saltwater</a:t>
            </a:r>
            <a:endParaRPr b="1"/>
          </a:p>
        </p:txBody>
      </p:sp>
      <p:sp>
        <p:nvSpPr>
          <p:cNvPr id="805" name="Google Shape;805;p59"/>
          <p:cNvSpPr txBox="1">
            <a:spLocks noGrp="1"/>
          </p:cNvSpPr>
          <p:nvPr>
            <p:ph type="body" idx="1"/>
          </p:nvPr>
        </p:nvSpPr>
        <p:spPr>
          <a:xfrm>
            <a:off x="311700" y="1121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Saltwater, the protein pumps will transport salt out of the cell in the same way </a:t>
            </a:r>
            <a:endParaRPr/>
          </a:p>
        </p:txBody>
      </p:sp>
      <p:sp>
        <p:nvSpPr>
          <p:cNvPr id="806" name="Google Shape;806;p59"/>
          <p:cNvSpPr/>
          <p:nvPr/>
        </p:nvSpPr>
        <p:spPr>
          <a:xfrm>
            <a:off x="5197225" y="1716950"/>
            <a:ext cx="7866000" cy="6811200"/>
          </a:xfrm>
          <a:prstGeom prst="pie">
            <a:avLst>
              <a:gd name="adj1" fmla="val 10785698"/>
              <a:gd name="adj2" fmla="val 16200000"/>
            </a:avLst>
          </a:prstGeom>
          <a:solidFill>
            <a:srgbClr val="E0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9"/>
          <p:cNvSpPr/>
          <p:nvPr/>
        </p:nvSpPr>
        <p:spPr>
          <a:xfrm rot="6958765">
            <a:off x="5137259" y="2858615"/>
            <a:ext cx="472551" cy="984459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9"/>
          <p:cNvSpPr/>
          <p:nvPr/>
        </p:nvSpPr>
        <p:spPr>
          <a:xfrm rot="3218688">
            <a:off x="5395154" y="2850245"/>
            <a:ext cx="1249010" cy="720504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9"/>
          <p:cNvSpPr/>
          <p:nvPr/>
        </p:nvSpPr>
        <p:spPr>
          <a:xfrm rot="3645541">
            <a:off x="5006970" y="3487199"/>
            <a:ext cx="1146609" cy="792446"/>
          </a:xfrm>
          <a:prstGeom prst="parallelogram">
            <a:avLst>
              <a:gd name="adj" fmla="val 53155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9"/>
          <p:cNvSpPr txBox="1">
            <a:spLocks noGrp="1"/>
          </p:cNvSpPr>
          <p:nvPr>
            <p:ph type="body" idx="1"/>
          </p:nvPr>
        </p:nvSpPr>
        <p:spPr>
          <a:xfrm>
            <a:off x="370125" y="1846700"/>
            <a:ext cx="43167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1) A salt molecule will attach to the protein inside the membrane</a:t>
            </a:r>
            <a:endParaRPr/>
          </a:p>
        </p:txBody>
      </p:sp>
      <p:sp>
        <p:nvSpPr>
          <p:cNvPr id="811" name="Google Shape;811;p59"/>
          <p:cNvSpPr txBox="1">
            <a:spLocks noGrp="1"/>
          </p:cNvSpPr>
          <p:nvPr>
            <p:ph type="body" idx="1"/>
          </p:nvPr>
        </p:nvSpPr>
        <p:spPr>
          <a:xfrm>
            <a:off x="370125" y="3455850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3) The ATP will break</a:t>
            </a:r>
            <a:endParaRPr/>
          </a:p>
        </p:txBody>
      </p:sp>
      <p:sp>
        <p:nvSpPr>
          <p:cNvPr id="812" name="Google Shape;812;p59"/>
          <p:cNvSpPr txBox="1">
            <a:spLocks noGrp="1"/>
          </p:cNvSpPr>
          <p:nvPr>
            <p:ph type="body" idx="1"/>
          </p:nvPr>
        </p:nvSpPr>
        <p:spPr>
          <a:xfrm>
            <a:off x="370125" y="2682150"/>
            <a:ext cx="38844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Step 2) An ATP molecule will attach to the protein </a:t>
            </a:r>
            <a:endParaRPr/>
          </a:p>
        </p:txBody>
      </p:sp>
      <p:sp>
        <p:nvSpPr>
          <p:cNvPr id="813" name="Google Shape;813;p59"/>
          <p:cNvSpPr txBox="1">
            <a:spLocks noGrp="1"/>
          </p:cNvSpPr>
          <p:nvPr>
            <p:ph type="body" idx="1"/>
          </p:nvPr>
        </p:nvSpPr>
        <p:spPr>
          <a:xfrm>
            <a:off x="370125" y="4023850"/>
            <a:ext cx="388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3F3F3"/>
                </a:solidFill>
              </a:rPr>
              <a:t>Step 4) Giving the protein energy to bring the salt out of the cell</a:t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814" name="Google Shape;814;p59"/>
          <p:cNvSpPr/>
          <p:nvPr/>
        </p:nvSpPr>
        <p:spPr>
          <a:xfrm>
            <a:off x="6413025" y="3087046"/>
            <a:ext cx="204900" cy="2469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0"/>
          <p:cNvSpPr txBox="1">
            <a:spLocks noGrp="1"/>
          </p:cNvSpPr>
          <p:nvPr>
            <p:ph type="body" idx="1"/>
          </p:nvPr>
        </p:nvSpPr>
        <p:spPr>
          <a:xfrm>
            <a:off x="633575" y="3977525"/>
            <a:ext cx="27501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Active Transport Protein pumps will transport salt into the cell  </a:t>
            </a:r>
            <a:endParaRPr/>
          </a:p>
        </p:txBody>
      </p:sp>
      <p:sp>
        <p:nvSpPr>
          <p:cNvPr id="820" name="Google Shape;820;p60"/>
          <p:cNvSpPr/>
          <p:nvPr/>
        </p:nvSpPr>
        <p:spPr>
          <a:xfrm>
            <a:off x="311700" y="1845900"/>
            <a:ext cx="10917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60"/>
          <p:cNvSpPr/>
          <p:nvPr/>
        </p:nvSpPr>
        <p:spPr>
          <a:xfrm>
            <a:off x="4250375" y="1243525"/>
            <a:ext cx="15066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60"/>
          <p:cNvSpPr/>
          <p:nvPr/>
        </p:nvSpPr>
        <p:spPr>
          <a:xfrm>
            <a:off x="687275" y="3977525"/>
            <a:ext cx="2602800" cy="10257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 - </a:t>
            </a:r>
            <a:r>
              <a:rPr lang="en" b="1"/>
              <a:t>Freshwater</a:t>
            </a:r>
            <a:r>
              <a:rPr lang="en"/>
              <a:t> </a:t>
            </a:r>
            <a:endParaRPr/>
          </a:p>
        </p:txBody>
      </p:sp>
      <p:pic>
        <p:nvPicPr>
          <p:cNvPr id="824" name="Google Shape;824;p60"/>
          <p:cNvPicPr preferRelativeResize="0"/>
          <p:nvPr/>
        </p:nvPicPr>
        <p:blipFill rotWithShape="1">
          <a:blip r:embed="rId3">
            <a:alphaModFix/>
          </a:blip>
          <a:srcRect b="11707"/>
          <a:stretch/>
        </p:blipFill>
        <p:spPr>
          <a:xfrm>
            <a:off x="1499125" y="1100750"/>
            <a:ext cx="6145750" cy="35692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0"/>
          <p:cNvSpPr/>
          <p:nvPr/>
        </p:nvSpPr>
        <p:spPr>
          <a:xfrm rot="-5657933">
            <a:off x="3139964" y="1972073"/>
            <a:ext cx="792429" cy="24610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60"/>
          <p:cNvSpPr/>
          <p:nvPr/>
        </p:nvSpPr>
        <p:spPr>
          <a:xfrm rot="-7096476">
            <a:off x="5121065" y="4066925"/>
            <a:ext cx="845476" cy="3131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60"/>
          <p:cNvSpPr/>
          <p:nvPr/>
        </p:nvSpPr>
        <p:spPr>
          <a:xfrm rot="-4596028">
            <a:off x="5437206" y="2633851"/>
            <a:ext cx="792267" cy="24609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60"/>
          <p:cNvSpPr txBox="1">
            <a:spLocks noGrp="1"/>
          </p:cNvSpPr>
          <p:nvPr>
            <p:ph type="body" idx="1"/>
          </p:nvPr>
        </p:nvSpPr>
        <p:spPr>
          <a:xfrm>
            <a:off x="238500" y="1744050"/>
            <a:ext cx="12120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Drinks less 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29" name="Google Shape;829;p60"/>
          <p:cNvSpPr/>
          <p:nvPr/>
        </p:nvSpPr>
        <p:spPr>
          <a:xfrm rot="-10798054">
            <a:off x="387300" y="2506950"/>
            <a:ext cx="1060200" cy="225300"/>
          </a:xfrm>
          <a:prstGeom prst="leftArrow">
            <a:avLst>
              <a:gd name="adj1" fmla="val 34251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60"/>
          <p:cNvSpPr txBox="1">
            <a:spLocks noGrp="1"/>
          </p:cNvSpPr>
          <p:nvPr>
            <p:ph type="body" idx="1"/>
          </p:nvPr>
        </p:nvSpPr>
        <p:spPr>
          <a:xfrm>
            <a:off x="5881900" y="4444925"/>
            <a:ext cx="1668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Diluted Urine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31" name="Google Shape;831;p60"/>
          <p:cNvSpPr/>
          <p:nvPr/>
        </p:nvSpPr>
        <p:spPr>
          <a:xfrm>
            <a:off x="5907500" y="4519400"/>
            <a:ext cx="1463400" cy="3228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60"/>
          <p:cNvSpPr txBox="1">
            <a:spLocks noGrp="1"/>
          </p:cNvSpPr>
          <p:nvPr>
            <p:ph type="body" idx="1"/>
          </p:nvPr>
        </p:nvSpPr>
        <p:spPr>
          <a:xfrm>
            <a:off x="4196025" y="1165775"/>
            <a:ext cx="16683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Absorbs water through skin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33" name="Google Shape;833;p60"/>
          <p:cNvSpPr/>
          <p:nvPr/>
        </p:nvSpPr>
        <p:spPr>
          <a:xfrm rot="-3690762">
            <a:off x="1571905" y="3422917"/>
            <a:ext cx="879941" cy="2582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1"/>
          <p:cNvSpPr txBox="1">
            <a:spLocks noGrp="1"/>
          </p:cNvSpPr>
          <p:nvPr>
            <p:ph type="body" idx="1"/>
          </p:nvPr>
        </p:nvSpPr>
        <p:spPr>
          <a:xfrm>
            <a:off x="687275" y="3977525"/>
            <a:ext cx="25359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Active Protein pumps will transport salt out of the cell </a:t>
            </a:r>
            <a:endParaRPr/>
          </a:p>
        </p:txBody>
      </p:sp>
      <p:sp>
        <p:nvSpPr>
          <p:cNvPr id="839" name="Google Shape;839;p61"/>
          <p:cNvSpPr/>
          <p:nvPr/>
        </p:nvSpPr>
        <p:spPr>
          <a:xfrm>
            <a:off x="4121250" y="1222000"/>
            <a:ext cx="13344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 - </a:t>
            </a:r>
            <a:r>
              <a:rPr lang="en" b="1"/>
              <a:t>Saltwater</a:t>
            </a:r>
            <a:r>
              <a:rPr lang="en"/>
              <a:t> </a:t>
            </a:r>
            <a:endParaRPr/>
          </a:p>
        </p:txBody>
      </p:sp>
      <p:pic>
        <p:nvPicPr>
          <p:cNvPr id="841" name="Google Shape;84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275" y="1017725"/>
            <a:ext cx="6145741" cy="40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61"/>
          <p:cNvSpPr/>
          <p:nvPr/>
        </p:nvSpPr>
        <p:spPr>
          <a:xfrm rot="5401302">
            <a:off x="5437140" y="2633927"/>
            <a:ext cx="792300" cy="246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1"/>
          <p:cNvSpPr txBox="1">
            <a:spLocks noGrp="1"/>
          </p:cNvSpPr>
          <p:nvPr>
            <p:ph type="body" idx="1"/>
          </p:nvPr>
        </p:nvSpPr>
        <p:spPr>
          <a:xfrm>
            <a:off x="3954300" y="1120150"/>
            <a:ext cx="16683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loss through skin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44" name="Google Shape;844;p61"/>
          <p:cNvSpPr/>
          <p:nvPr/>
        </p:nvSpPr>
        <p:spPr>
          <a:xfrm rot="6042615">
            <a:off x="3021509" y="1815335"/>
            <a:ext cx="792608" cy="24606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61"/>
          <p:cNvSpPr txBox="1">
            <a:spLocks noGrp="1"/>
          </p:cNvSpPr>
          <p:nvPr>
            <p:ph type="body" idx="1"/>
          </p:nvPr>
        </p:nvSpPr>
        <p:spPr>
          <a:xfrm>
            <a:off x="591900" y="1524525"/>
            <a:ext cx="13344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Drinks a lot of sea 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46" name="Google Shape;846;p61"/>
          <p:cNvSpPr/>
          <p:nvPr/>
        </p:nvSpPr>
        <p:spPr>
          <a:xfrm>
            <a:off x="591900" y="1626375"/>
            <a:ext cx="1334400" cy="624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61"/>
          <p:cNvSpPr/>
          <p:nvPr/>
        </p:nvSpPr>
        <p:spPr>
          <a:xfrm rot="-10797589">
            <a:off x="591900" y="2361075"/>
            <a:ext cx="855600" cy="544500"/>
          </a:xfrm>
          <a:prstGeom prst="leftArrow">
            <a:avLst>
              <a:gd name="adj1" fmla="val 34251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61"/>
          <p:cNvSpPr/>
          <p:nvPr/>
        </p:nvSpPr>
        <p:spPr>
          <a:xfrm rot="-7096476">
            <a:off x="5195615" y="4066925"/>
            <a:ext cx="845476" cy="3131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5881900" y="4444925"/>
            <a:ext cx="2317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Concentrated Urine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850" name="Google Shape;850;p61"/>
          <p:cNvSpPr/>
          <p:nvPr/>
        </p:nvSpPr>
        <p:spPr>
          <a:xfrm>
            <a:off x="5881900" y="4496125"/>
            <a:ext cx="2102400" cy="3228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61"/>
          <p:cNvSpPr/>
          <p:nvPr/>
        </p:nvSpPr>
        <p:spPr>
          <a:xfrm>
            <a:off x="687275" y="3977525"/>
            <a:ext cx="2602800" cy="10257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61"/>
          <p:cNvSpPr/>
          <p:nvPr/>
        </p:nvSpPr>
        <p:spPr>
          <a:xfrm rot="7028500">
            <a:off x="1572047" y="3423017"/>
            <a:ext cx="879893" cy="25814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624550" y="418375"/>
            <a:ext cx="27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life Cycle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735475" y="1847925"/>
            <a:ext cx="2790600" cy="12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live in the </a:t>
            </a:r>
            <a:r>
              <a:rPr lang="en" b="1">
                <a:solidFill>
                  <a:srgbClr val="FFFFFF"/>
                </a:solidFill>
              </a:rPr>
              <a:t>ocean </a:t>
            </a:r>
            <a:r>
              <a:rPr lang="en"/>
              <a:t>As adults for 3 - 8 years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4" y="418375"/>
            <a:ext cx="4789400" cy="43067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/>
          <p:nvPr/>
        </p:nvSpPr>
        <p:spPr>
          <a:xfrm>
            <a:off x="533100" y="4011325"/>
            <a:ext cx="7293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5624550" y="418375"/>
            <a:ext cx="27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Salmon life Cycle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735475" y="1847925"/>
            <a:ext cx="2790600" cy="12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spawners, Salmon transition from the ocean back to freshwater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4" y="418375"/>
            <a:ext cx="4789400" cy="430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452525" y="868825"/>
            <a:ext cx="1024800" cy="42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11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Osmosis</a:t>
            </a:r>
            <a:r>
              <a:rPr lang="en" b="1"/>
              <a:t>: </a:t>
            </a:r>
            <a:r>
              <a:rPr lang="en"/>
              <a:t>The process by which molecules of a solvent pass through a semipermeable membrane from a less concentrated solution into a more concentrated, thus equalizing the concentration on each side of the membrane.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93175" y="2152925"/>
            <a:ext cx="667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will always go down the</a:t>
            </a:r>
            <a:r>
              <a:rPr lang="en" b="1"/>
              <a:t> </a:t>
            </a:r>
            <a:r>
              <a:rPr lang="en" b="1">
                <a:solidFill>
                  <a:schemeClr val="dk1"/>
                </a:solidFill>
              </a:rPr>
              <a:t>concentration gradient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418000" y="4049250"/>
            <a:ext cx="341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 </a:t>
            </a:r>
            <a:r>
              <a:rPr lang="en" b="1">
                <a:solidFill>
                  <a:srgbClr val="FFFFFF"/>
                </a:solidFill>
              </a:rPr>
              <a:t>More concentrated</a:t>
            </a:r>
            <a:r>
              <a:rPr lang="en" b="1"/>
              <a:t> </a:t>
            </a:r>
            <a:r>
              <a:rPr lang="en"/>
              <a:t>solution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547325" y="2931900"/>
            <a:ext cx="441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from a </a:t>
            </a:r>
            <a:r>
              <a:rPr lang="en" b="1">
                <a:solidFill>
                  <a:srgbClr val="FFFFFF"/>
                </a:solidFill>
              </a:rPr>
              <a:t>less concentrated</a:t>
            </a:r>
            <a:r>
              <a:rPr lang="en"/>
              <a:t> solution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17" name="Google Shape;117;p19"/>
          <p:cNvSpPr/>
          <p:nvPr/>
        </p:nvSpPr>
        <p:spPr>
          <a:xfrm rot="1200006">
            <a:off x="2615663" y="3748762"/>
            <a:ext cx="2851573" cy="2154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19"/>
          <p:cNvCxnSpPr/>
          <p:nvPr/>
        </p:nvCxnSpPr>
        <p:spPr>
          <a:xfrm>
            <a:off x="241725" y="204127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11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Osmosis</a:t>
            </a:r>
            <a:r>
              <a:rPr lang="en" b="1"/>
              <a:t>: </a:t>
            </a:r>
            <a:r>
              <a:rPr lang="en"/>
              <a:t>The process by which molecules of a solvent pass through a semipermeable membrane from a less concentrated solution into a more concentrated, thus equalizing the concentration on each side of the membrane.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26" name="Google Shape;126;p20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526600" y="2304825"/>
            <a:ext cx="35292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is a cell with a </a:t>
            </a:r>
            <a:r>
              <a:rPr lang="en" b="1">
                <a:solidFill>
                  <a:srgbClr val="FFFFFF"/>
                </a:solidFill>
              </a:rPr>
              <a:t>Semipermeable </a:t>
            </a:r>
            <a:r>
              <a:rPr lang="en"/>
              <a:t>membrane in a solution. </a:t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>
            <a:off x="454150" y="3591600"/>
            <a:ext cx="3384300" cy="101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454150" y="3530225"/>
            <a:ext cx="35292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Semipermeable</a:t>
            </a:r>
            <a:r>
              <a:rPr lang="en" b="1"/>
              <a:t>: </a:t>
            </a:r>
            <a:r>
              <a:rPr lang="en"/>
              <a:t>Solvents (water) can pass through the membrane, but solutes (salt) cannot. </a:t>
            </a:r>
            <a:endParaRPr/>
          </a:p>
        </p:txBody>
      </p:sp>
      <p:cxnSp>
        <p:nvCxnSpPr>
          <p:cNvPr id="130" name="Google Shape;130;p20"/>
          <p:cNvCxnSpPr/>
          <p:nvPr/>
        </p:nvCxnSpPr>
        <p:spPr>
          <a:xfrm>
            <a:off x="241725" y="204127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/>
          <p:nvPr/>
        </p:nvSpPr>
        <p:spPr>
          <a:xfrm>
            <a:off x="419125" y="2571750"/>
            <a:ext cx="3529200" cy="101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Osmosis - A little Review</a:t>
            </a: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419125" y="1017725"/>
            <a:ext cx="85206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cell is placed in </a:t>
            </a:r>
            <a:r>
              <a:rPr lang="en" u="sng"/>
              <a:t>saltwater</a:t>
            </a:r>
            <a:r>
              <a:rPr lang="en"/>
              <a:t>. The salt is higher concentration outside the cell than inside the cell. The environment is </a:t>
            </a:r>
            <a:r>
              <a:rPr lang="en" b="1">
                <a:solidFill>
                  <a:srgbClr val="FFFFFF"/>
                </a:solidFill>
              </a:rPr>
              <a:t>Hypertonic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138" name="Google Shape;138;p21"/>
          <p:cNvSpPr/>
          <p:nvPr/>
        </p:nvSpPr>
        <p:spPr>
          <a:xfrm>
            <a:off x="4928625" y="2152925"/>
            <a:ext cx="3626100" cy="274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5841825" y="2497900"/>
            <a:ext cx="2068200" cy="2046300"/>
          </a:xfrm>
          <a:prstGeom prst="ellipse">
            <a:avLst/>
          </a:prstGeom>
          <a:solidFill>
            <a:srgbClr val="E0666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4928625" y="2152925"/>
            <a:ext cx="11655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Saltwater</a:t>
            </a:r>
            <a:endParaRPr b="1"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419125" y="2571750"/>
            <a:ext cx="35292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Hypertonic</a:t>
            </a:r>
            <a:r>
              <a:rPr lang="en" b="1"/>
              <a:t>: </a:t>
            </a:r>
            <a:r>
              <a:rPr lang="en"/>
              <a:t>there is a higher concentration of solutes (salt) outside the cell than inside the cell</a:t>
            </a:r>
            <a:endParaRPr/>
          </a:p>
        </p:txBody>
      </p:sp>
      <p:sp>
        <p:nvSpPr>
          <p:cNvPr id="142" name="Google Shape;142;p21"/>
          <p:cNvSpPr/>
          <p:nvPr/>
        </p:nvSpPr>
        <p:spPr>
          <a:xfrm rot="5322">
            <a:off x="5162800" y="27938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/>
          <p:nvPr/>
        </p:nvSpPr>
        <p:spPr>
          <a:xfrm rot="5322">
            <a:off x="5648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/>
          <p:nvPr/>
        </p:nvSpPr>
        <p:spPr>
          <a:xfrm rot="5322">
            <a:off x="5162775" y="3590059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 rot="5322">
            <a:off x="5502312" y="3314384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1"/>
          <p:cNvSpPr/>
          <p:nvPr/>
        </p:nvSpPr>
        <p:spPr>
          <a:xfrm rot="5322">
            <a:off x="5100925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/>
          <p:nvPr/>
        </p:nvSpPr>
        <p:spPr>
          <a:xfrm rot="5322">
            <a:off x="5414475" y="39599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1"/>
          <p:cNvSpPr/>
          <p:nvPr/>
        </p:nvSpPr>
        <p:spPr>
          <a:xfrm rot="5322">
            <a:off x="6388925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1"/>
          <p:cNvSpPr/>
          <p:nvPr/>
        </p:nvSpPr>
        <p:spPr>
          <a:xfrm rot="5322">
            <a:off x="61951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/>
          <p:nvPr/>
        </p:nvSpPr>
        <p:spPr>
          <a:xfrm rot="5322">
            <a:off x="7657800" y="43862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 rot="5322">
            <a:off x="8132525" y="22836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5322">
            <a:off x="5648025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 rot="5322">
            <a:off x="8061300" y="44957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 rot="5322">
            <a:off x="7910025" y="2668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 rot="5322">
            <a:off x="7225100" y="224577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1"/>
          <p:cNvSpPr/>
          <p:nvPr/>
        </p:nvSpPr>
        <p:spPr>
          <a:xfrm rot="5322">
            <a:off x="7254300" y="454434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/>
          <p:nvPr/>
        </p:nvSpPr>
        <p:spPr>
          <a:xfrm rot="5322">
            <a:off x="8192100" y="3184497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/>
          <p:nvPr/>
        </p:nvSpPr>
        <p:spPr>
          <a:xfrm rot="5322">
            <a:off x="8061300" y="3840122"/>
            <a:ext cx="193800" cy="3300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" name="Google Shape;159;p21"/>
          <p:cNvCxnSpPr/>
          <p:nvPr/>
        </p:nvCxnSpPr>
        <p:spPr>
          <a:xfrm>
            <a:off x="241725" y="1786125"/>
            <a:ext cx="85008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89125"/>
            <a:ext cx="579130" cy="59953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1867</Words>
  <Application>Microsoft Office PowerPoint</Application>
  <PresentationFormat>On-screen Show (16:9)</PresentationFormat>
  <Paragraphs>195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Average</vt:lpstr>
      <vt:lpstr>Arial</vt:lpstr>
      <vt:lpstr>Oswald</vt:lpstr>
      <vt:lpstr>Slate</vt:lpstr>
      <vt:lpstr>Osmoregulation</vt:lpstr>
      <vt:lpstr>Salmon life Cycle </vt:lpstr>
      <vt:lpstr>Salmon life Cycle </vt:lpstr>
      <vt:lpstr>Salmon life Cycle </vt:lpstr>
      <vt:lpstr>Salmon life Cycle </vt:lpstr>
      <vt:lpstr>Salmon life Cycle 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- A little Review</vt:lpstr>
      <vt:lpstr>Osmosis in Salmon</vt:lpstr>
      <vt:lpstr>Remember the cell in freshwater?</vt:lpstr>
      <vt:lpstr>Behavioral Adaptations: Freshwater </vt:lpstr>
      <vt:lpstr>Remember the cell in saltwater?</vt:lpstr>
      <vt:lpstr>Behavioral Adaptations: Saltwater </vt:lpstr>
      <vt:lpstr>Physiological Adaptations</vt:lpstr>
      <vt:lpstr>Chloride Cells in Gills</vt:lpstr>
      <vt:lpstr>Chloride Cells in Gills </vt:lpstr>
      <vt:lpstr>Physiological Adaptations</vt:lpstr>
      <vt:lpstr>Chloride Cells in Gills </vt:lpstr>
      <vt:lpstr>Chloride Cells in Gills </vt:lpstr>
      <vt:lpstr>Chloride Cells in Gills </vt:lpstr>
      <vt:lpstr>Active Transport</vt:lpstr>
      <vt:lpstr>Active Transport</vt:lpstr>
      <vt:lpstr>Active Transport</vt:lpstr>
      <vt:lpstr>Active Transport</vt:lpstr>
      <vt:lpstr>Active Transport - Freshwater</vt:lpstr>
      <vt:lpstr>Active Transport - Freshwater</vt:lpstr>
      <vt:lpstr>Active Transport - Freshwater</vt:lpstr>
      <vt:lpstr>Active Transport - Freshwater</vt:lpstr>
      <vt:lpstr>Active Transport - Freshwater</vt:lpstr>
      <vt:lpstr>Active Transport - Saltwater</vt:lpstr>
      <vt:lpstr>Active Transport - Saltwater</vt:lpstr>
      <vt:lpstr>Active Transport - Saltwater</vt:lpstr>
      <vt:lpstr>Active Transport - Saltwater</vt:lpstr>
      <vt:lpstr>Active Transport - Saltwater</vt:lpstr>
      <vt:lpstr>The Big Picture - Freshwater </vt:lpstr>
      <vt:lpstr>The Big Picture - Saltwater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Osmoregulation</dc:title>
  <dc:creator>AmeriCorps</dc:creator>
  <cp:lastModifiedBy>brian.burns@tristatesteelheaders.com</cp:lastModifiedBy>
  <cp:revision>3</cp:revision>
  <dcterms:modified xsi:type="dcterms:W3CDTF">2020-01-24T21:25:59Z</dcterms:modified>
</cp:coreProperties>
</file>