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74" r:id="rId12"/>
    <p:sldId id="266" r:id="rId13"/>
    <p:sldId id="267" r:id="rId14"/>
    <p:sldId id="268" r:id="rId15"/>
    <p:sldId id="269" r:id="rId16"/>
    <p:sldId id="270" r:id="rId17"/>
    <p:sldId id="271" r:id="rId18"/>
    <p:sldId id="272" r:id="rId19"/>
    <p:sldId id="273" r:id="rId20"/>
    <p:sldId id="275" r:id="rId21"/>
  </p:sldIdLst>
  <p:sldSz cx="9144000" cy="5143500" type="screen16x9"/>
  <p:notesSz cx="6858000" cy="9144000"/>
  <p:embeddedFontLst>
    <p:embeddedFont>
      <p:font typeface="Proxima Nova"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da318766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da318766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da318766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da318766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89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dac4761c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dac4761c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dac4761c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dac4761c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dac4761c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dac4761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dac4761c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dac4761c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dac4761c0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dac4761c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dac4761c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dac4761c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dac4761c0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dac4761c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eeb9bbca9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6eeb9bbca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eeb9bbca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eeb9bbca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dac4761c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dac4761c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23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eeb9bbca9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eeb9bbca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eeb9bbca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eeb9bbca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dac4761c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dac4761c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dac4761c0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dac4761c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da318766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da318766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dac4761c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dac4761c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da318766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da318766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kICS32kady4" TargetMode="External"/><Relationship Id="rId5" Type="http://schemas.openxmlformats.org/officeDocument/2006/relationships/image" Target="../media/image13.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Human Impacts on Salmon </a:t>
            </a:r>
            <a:endParaRP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 State Steelheaders</a:t>
            </a:r>
            <a:endParaRPr/>
          </a:p>
          <a:p>
            <a:pPr marL="0" lvl="0" indent="0" algn="l" rtl="0">
              <a:spcBef>
                <a:spcPts val="0"/>
              </a:spcBef>
              <a:spcAft>
                <a:spcPts val="0"/>
              </a:spcAft>
              <a:buNone/>
            </a:pPr>
            <a:endParaRPr/>
          </a:p>
        </p:txBody>
      </p:sp>
      <p:pic>
        <p:nvPicPr>
          <p:cNvPr id="61" name="Google Shape;61;p13"/>
          <p:cNvPicPr preferRelativeResize="0"/>
          <p:nvPr/>
        </p:nvPicPr>
        <p:blipFill>
          <a:blip r:embed="rId3">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our solution?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43" name="Google Shape;143;p22"/>
          <p:cNvSpPr txBox="1">
            <a:spLocks noGrp="1"/>
          </p:cNvSpPr>
          <p:nvPr>
            <p:ph type="body" idx="1"/>
          </p:nvPr>
        </p:nvSpPr>
        <p:spPr>
          <a:xfrm>
            <a:off x="92875" y="874650"/>
            <a:ext cx="8860500" cy="99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Primary Focus is transporting salmon and steelhead around/ over dams. </a:t>
            </a:r>
            <a:endParaRPr>
              <a:solidFill>
                <a:schemeClr val="lt1"/>
              </a:solidFill>
            </a:endParaRPr>
          </a:p>
          <a:p>
            <a:pPr marL="0" lvl="0" indent="0" algn="l" rtl="0">
              <a:spcBef>
                <a:spcPts val="1600"/>
              </a:spcBef>
              <a:spcAft>
                <a:spcPts val="1600"/>
              </a:spcAft>
              <a:buNone/>
            </a:pPr>
            <a:r>
              <a:rPr lang="en">
                <a:solidFill>
                  <a:schemeClr val="lt1"/>
                </a:solidFill>
              </a:rPr>
              <a:t>We did this with...</a:t>
            </a:r>
            <a:endParaRPr>
              <a:solidFill>
                <a:schemeClr val="lt1"/>
              </a:solidFill>
            </a:endParaRPr>
          </a:p>
        </p:txBody>
      </p:sp>
      <p:sp>
        <p:nvSpPr>
          <p:cNvPr id="144" name="Google Shape;144;p22"/>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2"/>
          <p:cNvPicPr preferRelativeResize="0"/>
          <p:nvPr/>
        </p:nvPicPr>
        <p:blipFill rotWithShape="1">
          <a:blip r:embed="rId3">
            <a:alphaModFix/>
          </a:blip>
          <a:srcRect l="3234" t="3695" r="3811" b="6818"/>
          <a:stretch/>
        </p:blipFill>
        <p:spPr>
          <a:xfrm>
            <a:off x="92875" y="1938250"/>
            <a:ext cx="2972150" cy="1861600"/>
          </a:xfrm>
          <a:prstGeom prst="rect">
            <a:avLst/>
          </a:prstGeom>
          <a:noFill/>
          <a:ln>
            <a:noFill/>
          </a:ln>
        </p:spPr>
      </p:pic>
      <p:pic>
        <p:nvPicPr>
          <p:cNvPr id="146" name="Google Shape;146;p22"/>
          <p:cNvPicPr preferRelativeResize="0"/>
          <p:nvPr/>
        </p:nvPicPr>
        <p:blipFill>
          <a:blip r:embed="rId4">
            <a:alphaModFix/>
          </a:blip>
          <a:stretch>
            <a:fillRect/>
          </a:stretch>
        </p:blipFill>
        <p:spPr>
          <a:xfrm>
            <a:off x="3251813" y="1938250"/>
            <a:ext cx="2776512" cy="1861600"/>
          </a:xfrm>
          <a:prstGeom prst="rect">
            <a:avLst/>
          </a:prstGeom>
          <a:noFill/>
          <a:ln>
            <a:noFill/>
          </a:ln>
        </p:spPr>
      </p:pic>
      <p:pic>
        <p:nvPicPr>
          <p:cNvPr id="147" name="Google Shape;147;p22"/>
          <p:cNvPicPr preferRelativeResize="0"/>
          <p:nvPr/>
        </p:nvPicPr>
        <p:blipFill>
          <a:blip r:embed="rId5">
            <a:alphaModFix/>
          </a:blip>
          <a:stretch>
            <a:fillRect/>
          </a:stretch>
        </p:blipFill>
        <p:spPr>
          <a:xfrm>
            <a:off x="6215100" y="1938250"/>
            <a:ext cx="2776500" cy="1853350"/>
          </a:xfrm>
          <a:prstGeom prst="rect">
            <a:avLst/>
          </a:prstGeom>
          <a:noFill/>
          <a:ln>
            <a:noFill/>
          </a:ln>
        </p:spPr>
      </p:pic>
      <p:sp>
        <p:nvSpPr>
          <p:cNvPr id="148" name="Google Shape;148;p22"/>
          <p:cNvSpPr txBox="1">
            <a:spLocks noGrp="1"/>
          </p:cNvSpPr>
          <p:nvPr>
            <p:ph type="body" idx="1"/>
          </p:nvPr>
        </p:nvSpPr>
        <p:spPr>
          <a:xfrm>
            <a:off x="846350" y="3871650"/>
            <a:ext cx="1465200" cy="40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Fish ladders </a:t>
            </a:r>
            <a:endParaRPr>
              <a:solidFill>
                <a:schemeClr val="lt1"/>
              </a:solidFill>
            </a:endParaRPr>
          </a:p>
        </p:txBody>
      </p:sp>
      <p:sp>
        <p:nvSpPr>
          <p:cNvPr id="149" name="Google Shape;149;p22"/>
          <p:cNvSpPr txBox="1">
            <a:spLocks noGrp="1"/>
          </p:cNvSpPr>
          <p:nvPr>
            <p:ph type="body" idx="1"/>
          </p:nvPr>
        </p:nvSpPr>
        <p:spPr>
          <a:xfrm>
            <a:off x="3746225" y="3871650"/>
            <a:ext cx="1787700" cy="40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Barge transport</a:t>
            </a:r>
            <a:endParaRPr>
              <a:solidFill>
                <a:schemeClr val="lt1"/>
              </a:solidFill>
            </a:endParaRPr>
          </a:p>
        </p:txBody>
      </p:sp>
      <p:sp>
        <p:nvSpPr>
          <p:cNvPr id="150" name="Google Shape;150;p22"/>
          <p:cNvSpPr txBox="1">
            <a:spLocks noGrp="1"/>
          </p:cNvSpPr>
          <p:nvPr>
            <p:ph type="body" idx="1"/>
          </p:nvPr>
        </p:nvSpPr>
        <p:spPr>
          <a:xfrm>
            <a:off x="6709500" y="3863400"/>
            <a:ext cx="1787700" cy="40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Truck Transport</a:t>
            </a:r>
            <a:endParaRPr>
              <a:solidFill>
                <a:schemeClr val="lt1"/>
              </a:solidFill>
            </a:endParaRPr>
          </a:p>
        </p:txBody>
      </p:sp>
      <p:pic>
        <p:nvPicPr>
          <p:cNvPr id="151" name="Google Shape;151;p22"/>
          <p:cNvPicPr preferRelativeResize="0"/>
          <p:nvPr/>
        </p:nvPicPr>
        <p:blipFill>
          <a:blip r:embed="rId6">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our solution?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43" name="Google Shape;143;p22"/>
          <p:cNvSpPr txBox="1">
            <a:spLocks noGrp="1"/>
          </p:cNvSpPr>
          <p:nvPr>
            <p:ph type="body" idx="1"/>
          </p:nvPr>
        </p:nvSpPr>
        <p:spPr>
          <a:xfrm>
            <a:off x="92875" y="874650"/>
            <a:ext cx="8860500" cy="99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Primary Focus is transporting salmon and steelhead around/ over dams. </a:t>
            </a:r>
            <a:endParaRPr>
              <a:solidFill>
                <a:schemeClr val="lt1"/>
              </a:solidFill>
            </a:endParaRPr>
          </a:p>
          <a:p>
            <a:pPr marL="0" lvl="0" indent="0" algn="l" rtl="0">
              <a:spcBef>
                <a:spcPts val="1600"/>
              </a:spcBef>
              <a:spcAft>
                <a:spcPts val="1600"/>
              </a:spcAft>
              <a:buNone/>
            </a:pPr>
            <a:r>
              <a:rPr lang="en">
                <a:solidFill>
                  <a:schemeClr val="lt1"/>
                </a:solidFill>
              </a:rPr>
              <a:t>We did this with...</a:t>
            </a:r>
            <a:endParaRPr>
              <a:solidFill>
                <a:schemeClr val="lt1"/>
              </a:solidFill>
            </a:endParaRPr>
          </a:p>
        </p:txBody>
      </p:sp>
      <p:sp>
        <p:nvSpPr>
          <p:cNvPr id="144" name="Google Shape;144;p22"/>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22"/>
          <p:cNvPicPr preferRelativeResize="0"/>
          <p:nvPr/>
        </p:nvPicPr>
        <p:blipFill>
          <a:blip r:embed="rId4">
            <a:alphaModFix/>
          </a:blip>
          <a:stretch>
            <a:fillRect/>
          </a:stretch>
        </p:blipFill>
        <p:spPr>
          <a:xfrm>
            <a:off x="8628100" y="135248"/>
            <a:ext cx="438900" cy="457500"/>
          </a:xfrm>
          <a:prstGeom prst="ellipse">
            <a:avLst/>
          </a:prstGeom>
          <a:noFill/>
          <a:ln>
            <a:noFill/>
          </a:ln>
        </p:spPr>
      </p:pic>
      <p:pic>
        <p:nvPicPr>
          <p:cNvPr id="5" name="kICS32kady4"/>
          <p:cNvPicPr>
            <a:picLocks noRot="1" noChangeAspect="1"/>
          </p:cNvPicPr>
          <p:nvPr>
            <a:videoFile r:link="rId1"/>
          </p:nvPr>
        </p:nvPicPr>
        <p:blipFill rotWithShape="1">
          <a:blip r:embed="rId5"/>
          <a:srcRect t="13083" b="12689"/>
          <a:stretch/>
        </p:blipFill>
        <p:spPr>
          <a:xfrm>
            <a:off x="950768" y="1866450"/>
            <a:ext cx="7242464" cy="3023916"/>
          </a:xfrm>
          <a:prstGeom prst="rect">
            <a:avLst/>
          </a:prstGeom>
        </p:spPr>
      </p:pic>
    </p:spTree>
    <p:extLst>
      <p:ext uri="{BB962C8B-B14F-4D97-AF65-F5344CB8AC3E}">
        <p14:creationId xmlns:p14="http://schemas.microsoft.com/office/powerpoint/2010/main" val="4126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our solution?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57" name="Google Shape;157;p23"/>
          <p:cNvSpPr txBox="1">
            <a:spLocks noGrp="1"/>
          </p:cNvSpPr>
          <p:nvPr>
            <p:ph type="body" idx="1"/>
          </p:nvPr>
        </p:nvSpPr>
        <p:spPr>
          <a:xfrm>
            <a:off x="147725" y="1380650"/>
            <a:ext cx="5722200" cy="31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Another solution is to remove dams that are no longer useful. </a:t>
            </a:r>
            <a:endParaRPr b="1">
              <a:solidFill>
                <a:schemeClr val="lt1"/>
              </a:solidFill>
            </a:endParaRPr>
          </a:p>
          <a:p>
            <a:pPr marL="0" lvl="0" indent="0" algn="l" rtl="0">
              <a:spcBef>
                <a:spcPts val="1600"/>
              </a:spcBef>
              <a:spcAft>
                <a:spcPts val="0"/>
              </a:spcAft>
              <a:buNone/>
            </a:pPr>
            <a:r>
              <a:rPr lang="en">
                <a:solidFill>
                  <a:schemeClr val="lt1"/>
                </a:solidFill>
              </a:rPr>
              <a:t>Two dams on the Elwha river were breached in 2011 and 2014, restoring fish passage on the Elwha River. This has brought back all species of salmon and strengthened the ecosystem. </a:t>
            </a:r>
            <a:endParaRPr>
              <a:solidFill>
                <a:schemeClr val="lt1"/>
              </a:solidFill>
            </a:endParaRPr>
          </a:p>
          <a:p>
            <a:pPr marL="0" lvl="0" indent="0" algn="l" rtl="0">
              <a:spcBef>
                <a:spcPts val="1600"/>
              </a:spcBef>
              <a:spcAft>
                <a:spcPts val="0"/>
              </a:spcAft>
              <a:buNone/>
            </a:pPr>
            <a:r>
              <a:rPr lang="en">
                <a:solidFill>
                  <a:schemeClr val="lt1"/>
                </a:solidFill>
              </a:rPr>
              <a:t>In the last 20 years 850 dams have been removed in the state of Washington. </a:t>
            </a:r>
            <a:endParaRPr>
              <a:solidFill>
                <a:schemeClr val="lt1"/>
              </a:solidFill>
            </a:endParaRPr>
          </a:p>
          <a:p>
            <a:pPr marL="0" lvl="0" indent="0" algn="l" rtl="0">
              <a:spcBef>
                <a:spcPts val="1600"/>
              </a:spcBef>
              <a:spcAft>
                <a:spcPts val="1600"/>
              </a:spcAft>
              <a:buNone/>
            </a:pPr>
            <a:endParaRPr>
              <a:solidFill>
                <a:schemeClr val="lt1"/>
              </a:solidFill>
            </a:endParaRPr>
          </a:p>
        </p:txBody>
      </p:sp>
      <p:sp>
        <p:nvSpPr>
          <p:cNvPr id="158" name="Google Shape;158;p23"/>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23"/>
          <p:cNvPicPr preferRelativeResize="0"/>
          <p:nvPr/>
        </p:nvPicPr>
        <p:blipFill>
          <a:blip r:embed="rId3">
            <a:alphaModFix/>
          </a:blip>
          <a:stretch>
            <a:fillRect/>
          </a:stretch>
        </p:blipFill>
        <p:spPr>
          <a:xfrm>
            <a:off x="5962702" y="1005050"/>
            <a:ext cx="2869600" cy="3891900"/>
          </a:xfrm>
          <a:prstGeom prst="rect">
            <a:avLst/>
          </a:prstGeom>
          <a:noFill/>
          <a:ln>
            <a:noFill/>
          </a:ln>
        </p:spPr>
      </p:pic>
      <p:pic>
        <p:nvPicPr>
          <p:cNvPr id="160" name="Google Shape;160;p23"/>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92875"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How do levees and channels impact salmon?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66" name="Google Shape;166;p24"/>
          <p:cNvSpPr txBox="1">
            <a:spLocks noGrp="1"/>
          </p:cNvSpPr>
          <p:nvPr>
            <p:ph type="body" idx="1"/>
          </p:nvPr>
        </p:nvSpPr>
        <p:spPr>
          <a:xfrm>
            <a:off x="92875" y="1008950"/>
            <a:ext cx="5643600" cy="138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Unnatural habitat, disrupts the river continuum</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Less vegetation cover making for warmer water</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Changed velocity and variation for migrating fish</a:t>
            </a:r>
            <a:endParaRPr>
              <a:solidFill>
                <a:schemeClr val="lt1"/>
              </a:solidFill>
            </a:endParaRPr>
          </a:p>
        </p:txBody>
      </p:sp>
      <p:sp>
        <p:nvSpPr>
          <p:cNvPr id="167" name="Google Shape;167;p24"/>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4"/>
          <p:cNvPicPr preferRelativeResize="0"/>
          <p:nvPr/>
        </p:nvPicPr>
        <p:blipFill>
          <a:blip r:embed="rId3">
            <a:alphaModFix/>
          </a:blip>
          <a:stretch>
            <a:fillRect/>
          </a:stretch>
        </p:blipFill>
        <p:spPr>
          <a:xfrm>
            <a:off x="5736475" y="874650"/>
            <a:ext cx="3192375" cy="2394275"/>
          </a:xfrm>
          <a:prstGeom prst="rect">
            <a:avLst/>
          </a:prstGeom>
          <a:noFill/>
          <a:ln>
            <a:noFill/>
          </a:ln>
        </p:spPr>
      </p:pic>
      <p:pic>
        <p:nvPicPr>
          <p:cNvPr id="169" name="Google Shape;169;p24"/>
          <p:cNvPicPr preferRelativeResize="0"/>
          <p:nvPr/>
        </p:nvPicPr>
        <p:blipFill>
          <a:blip r:embed="rId4">
            <a:alphaModFix/>
          </a:blip>
          <a:stretch>
            <a:fillRect/>
          </a:stretch>
        </p:blipFill>
        <p:spPr>
          <a:xfrm>
            <a:off x="2517375" y="2478275"/>
            <a:ext cx="3549578" cy="2332200"/>
          </a:xfrm>
          <a:prstGeom prst="rect">
            <a:avLst/>
          </a:prstGeom>
          <a:noFill/>
          <a:ln>
            <a:noFill/>
          </a:ln>
        </p:spPr>
      </p:pic>
      <p:pic>
        <p:nvPicPr>
          <p:cNvPr id="170" name="Google Shape;170;p24"/>
          <p:cNvPicPr preferRelativeResize="0"/>
          <p:nvPr/>
        </p:nvPicPr>
        <p:blipFill>
          <a:blip r:embed="rId5">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our solution?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76" name="Google Shape;176;p25"/>
          <p:cNvSpPr txBox="1">
            <a:spLocks noGrp="1"/>
          </p:cNvSpPr>
          <p:nvPr>
            <p:ph type="body" idx="1"/>
          </p:nvPr>
        </p:nvSpPr>
        <p:spPr>
          <a:xfrm>
            <a:off x="92875" y="874650"/>
            <a:ext cx="8860500" cy="99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Changing the levees and channels to attempt to mimic natural river habitats and give migratory fish the ability to pass upstream successfully</a:t>
            </a:r>
            <a:endParaRPr>
              <a:solidFill>
                <a:schemeClr val="lt1"/>
              </a:solidFill>
            </a:endParaRPr>
          </a:p>
        </p:txBody>
      </p:sp>
      <p:sp>
        <p:nvSpPr>
          <p:cNvPr id="177" name="Google Shape;177;p25"/>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25"/>
          <p:cNvPicPr preferRelativeResize="0"/>
          <p:nvPr/>
        </p:nvPicPr>
        <p:blipFill rotWithShape="1">
          <a:blip r:embed="rId3">
            <a:alphaModFix/>
          </a:blip>
          <a:srcRect l="2373" t="3529" r="50241" b="3343"/>
          <a:stretch/>
        </p:blipFill>
        <p:spPr>
          <a:xfrm>
            <a:off x="1756752" y="1866450"/>
            <a:ext cx="2724873" cy="2784750"/>
          </a:xfrm>
          <a:prstGeom prst="rect">
            <a:avLst/>
          </a:prstGeom>
          <a:noFill/>
          <a:ln>
            <a:noFill/>
          </a:ln>
        </p:spPr>
      </p:pic>
      <p:pic>
        <p:nvPicPr>
          <p:cNvPr id="179" name="Google Shape;179;p25"/>
          <p:cNvPicPr preferRelativeResize="0"/>
          <p:nvPr/>
        </p:nvPicPr>
        <p:blipFill rotWithShape="1">
          <a:blip r:embed="rId3">
            <a:alphaModFix/>
          </a:blip>
          <a:srcRect l="51713" t="2915" r="2338" b="5104"/>
          <a:stretch/>
        </p:blipFill>
        <p:spPr>
          <a:xfrm>
            <a:off x="4743600" y="1866450"/>
            <a:ext cx="2675175" cy="2784750"/>
          </a:xfrm>
          <a:prstGeom prst="rect">
            <a:avLst/>
          </a:prstGeom>
          <a:noFill/>
          <a:ln>
            <a:noFill/>
          </a:ln>
        </p:spPr>
      </p:pic>
      <p:pic>
        <p:nvPicPr>
          <p:cNvPr id="180" name="Google Shape;180;p25"/>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106300" y="62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Another way we are helping salmon habitat?</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86" name="Google Shape;186;p26"/>
          <p:cNvSpPr txBox="1">
            <a:spLocks noGrp="1"/>
          </p:cNvSpPr>
          <p:nvPr>
            <p:ph type="body" idx="1"/>
          </p:nvPr>
        </p:nvSpPr>
        <p:spPr>
          <a:xfrm>
            <a:off x="106300" y="2247625"/>
            <a:ext cx="2940900" cy="153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There are river restoration and monitoring projects across the Pacific Northwest. </a:t>
            </a:r>
            <a:endParaRPr>
              <a:solidFill>
                <a:schemeClr val="lt1"/>
              </a:solidFill>
            </a:endParaRPr>
          </a:p>
        </p:txBody>
      </p:sp>
      <p:sp>
        <p:nvSpPr>
          <p:cNvPr id="187" name="Google Shape;187;p26"/>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6"/>
          <p:cNvPicPr preferRelativeResize="0"/>
          <p:nvPr/>
        </p:nvPicPr>
        <p:blipFill rotWithShape="1">
          <a:blip r:embed="rId3">
            <a:alphaModFix/>
          </a:blip>
          <a:srcRect l="2513" t="8000" r="2995" b="17925"/>
          <a:stretch/>
        </p:blipFill>
        <p:spPr>
          <a:xfrm>
            <a:off x="3164800" y="1213500"/>
            <a:ext cx="5667499" cy="3433600"/>
          </a:xfrm>
          <a:prstGeom prst="rect">
            <a:avLst/>
          </a:prstGeom>
          <a:noFill/>
          <a:ln>
            <a:noFill/>
          </a:ln>
        </p:spPr>
      </p:pic>
      <p:pic>
        <p:nvPicPr>
          <p:cNvPr id="189" name="Google Shape;189;p26"/>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Another way we are helping salmon habitat?</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95" name="Google Shape;195;p27"/>
          <p:cNvSpPr txBox="1">
            <a:spLocks noGrp="1"/>
          </p:cNvSpPr>
          <p:nvPr>
            <p:ph type="body" idx="1"/>
          </p:nvPr>
        </p:nvSpPr>
        <p:spPr>
          <a:xfrm>
            <a:off x="421150" y="1330301"/>
            <a:ext cx="2940900" cy="31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These projects include… </a:t>
            </a:r>
            <a:endParaRPr b="1">
              <a:solidFill>
                <a:schemeClr val="lt1"/>
              </a:solidFill>
            </a:endParaRPr>
          </a:p>
          <a:p>
            <a:pPr marL="457200" lvl="0" indent="-342900" algn="l" rtl="0">
              <a:spcBef>
                <a:spcPts val="1600"/>
              </a:spcBef>
              <a:spcAft>
                <a:spcPts val="0"/>
              </a:spcAft>
              <a:buClr>
                <a:schemeClr val="lt1"/>
              </a:buClr>
              <a:buSzPts val="1800"/>
              <a:buChar char="●"/>
            </a:pPr>
            <a:r>
              <a:rPr lang="en">
                <a:solidFill>
                  <a:schemeClr val="lt1"/>
                </a:solidFill>
              </a:rPr>
              <a:t>Taking out passage barriers</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Allowing for varied shape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Adding structure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Adding vegetation</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Restoring floodplains and side channels</a:t>
            </a:r>
            <a:endParaRPr>
              <a:solidFill>
                <a:schemeClr val="lt1"/>
              </a:solidFill>
            </a:endParaRPr>
          </a:p>
        </p:txBody>
      </p:sp>
      <p:sp>
        <p:nvSpPr>
          <p:cNvPr id="196" name="Google Shape;196;p27"/>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7"/>
          <p:cNvPicPr preferRelativeResize="0"/>
          <p:nvPr/>
        </p:nvPicPr>
        <p:blipFill rotWithShape="1">
          <a:blip r:embed="rId3">
            <a:alphaModFix/>
          </a:blip>
          <a:srcRect l="2547" r="53075" b="11676"/>
          <a:stretch/>
        </p:blipFill>
        <p:spPr>
          <a:xfrm>
            <a:off x="3666250" y="1035825"/>
            <a:ext cx="2430750" cy="3787925"/>
          </a:xfrm>
          <a:prstGeom prst="rect">
            <a:avLst/>
          </a:prstGeom>
          <a:noFill/>
          <a:ln>
            <a:noFill/>
          </a:ln>
        </p:spPr>
      </p:pic>
      <p:pic>
        <p:nvPicPr>
          <p:cNvPr id="198" name="Google Shape;198;p27"/>
          <p:cNvPicPr preferRelativeResize="0"/>
          <p:nvPr/>
        </p:nvPicPr>
        <p:blipFill rotWithShape="1">
          <a:blip r:embed="rId3">
            <a:alphaModFix/>
          </a:blip>
          <a:srcRect l="51249" r="3142" b="11676"/>
          <a:stretch/>
        </p:blipFill>
        <p:spPr>
          <a:xfrm>
            <a:off x="6334050" y="1035825"/>
            <a:ext cx="2498250" cy="3787925"/>
          </a:xfrm>
          <a:prstGeom prst="rect">
            <a:avLst/>
          </a:prstGeom>
          <a:noFill/>
          <a:ln>
            <a:noFill/>
          </a:ln>
        </p:spPr>
      </p:pic>
      <p:pic>
        <p:nvPicPr>
          <p:cNvPr id="199" name="Google Shape;199;p27"/>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92875" y="77650"/>
            <a:ext cx="9051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How do invasive species impact salmon?</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205" name="Google Shape;205;p28"/>
          <p:cNvSpPr txBox="1">
            <a:spLocks noGrp="1"/>
          </p:cNvSpPr>
          <p:nvPr>
            <p:ph type="body" idx="1"/>
          </p:nvPr>
        </p:nvSpPr>
        <p:spPr>
          <a:xfrm>
            <a:off x="359875" y="3091025"/>
            <a:ext cx="8784000" cy="184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Invasive species are species that are not native to the ecosystem, they often disrupt the balance of the ecosystem.</a:t>
            </a:r>
            <a:endParaRPr b="1">
              <a:solidFill>
                <a:schemeClr val="lt1"/>
              </a:solidFill>
            </a:endParaRPr>
          </a:p>
          <a:p>
            <a:pPr marL="0" lvl="0" indent="0" algn="l" rtl="0">
              <a:spcBef>
                <a:spcPts val="1600"/>
              </a:spcBef>
              <a:spcAft>
                <a:spcPts val="1600"/>
              </a:spcAft>
              <a:buNone/>
            </a:pPr>
            <a:r>
              <a:rPr lang="en">
                <a:solidFill>
                  <a:schemeClr val="lt1"/>
                </a:solidFill>
              </a:rPr>
              <a:t>Salmon encounter many invasive species that are either predators or compete with them for resources. These include smallmouth bass, channel catfish, brook trout and walleye.</a:t>
            </a:r>
            <a:endParaRPr>
              <a:solidFill>
                <a:schemeClr val="lt1"/>
              </a:solidFill>
            </a:endParaRPr>
          </a:p>
        </p:txBody>
      </p:sp>
      <p:sp>
        <p:nvSpPr>
          <p:cNvPr id="206" name="Google Shape;206;p28"/>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28"/>
          <p:cNvPicPr preferRelativeResize="0"/>
          <p:nvPr/>
        </p:nvPicPr>
        <p:blipFill>
          <a:blip r:embed="rId3">
            <a:alphaModFix/>
          </a:blip>
          <a:stretch>
            <a:fillRect/>
          </a:stretch>
        </p:blipFill>
        <p:spPr>
          <a:xfrm>
            <a:off x="416675" y="946450"/>
            <a:ext cx="3913600" cy="2144587"/>
          </a:xfrm>
          <a:prstGeom prst="rect">
            <a:avLst/>
          </a:prstGeom>
          <a:noFill/>
          <a:ln>
            <a:noFill/>
          </a:ln>
        </p:spPr>
      </p:pic>
      <p:pic>
        <p:nvPicPr>
          <p:cNvPr id="208" name="Google Shape;208;p28"/>
          <p:cNvPicPr preferRelativeResize="0"/>
          <p:nvPr/>
        </p:nvPicPr>
        <p:blipFill>
          <a:blip r:embed="rId4">
            <a:alphaModFix/>
          </a:blip>
          <a:stretch>
            <a:fillRect/>
          </a:stretch>
        </p:blipFill>
        <p:spPr>
          <a:xfrm>
            <a:off x="4428950" y="946450"/>
            <a:ext cx="4289149" cy="2144575"/>
          </a:xfrm>
          <a:prstGeom prst="rect">
            <a:avLst/>
          </a:prstGeom>
          <a:noFill/>
          <a:ln>
            <a:noFill/>
          </a:ln>
        </p:spPr>
      </p:pic>
      <p:pic>
        <p:nvPicPr>
          <p:cNvPr id="209" name="Google Shape;209;p28"/>
          <p:cNvPicPr preferRelativeResize="0"/>
          <p:nvPr/>
        </p:nvPicPr>
        <p:blipFill>
          <a:blip r:embed="rId5">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92875" y="77650"/>
            <a:ext cx="9051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How are we increasing salmon populations?</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215" name="Google Shape;215;p29"/>
          <p:cNvSpPr txBox="1">
            <a:spLocks noGrp="1"/>
          </p:cNvSpPr>
          <p:nvPr>
            <p:ph type="body" idx="1"/>
          </p:nvPr>
        </p:nvSpPr>
        <p:spPr>
          <a:xfrm>
            <a:off x="359875" y="3330675"/>
            <a:ext cx="8784000" cy="14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Fish hatcheries were created to help supplement salmon population decline. </a:t>
            </a:r>
            <a:endParaRPr b="1">
              <a:solidFill>
                <a:schemeClr val="lt1"/>
              </a:solidFill>
            </a:endParaRPr>
          </a:p>
          <a:p>
            <a:pPr marL="0" lvl="0" indent="0" algn="l" rtl="0">
              <a:spcBef>
                <a:spcPts val="1600"/>
              </a:spcBef>
              <a:spcAft>
                <a:spcPts val="1600"/>
              </a:spcAft>
              <a:buNone/>
            </a:pPr>
            <a:r>
              <a:rPr lang="en">
                <a:solidFill>
                  <a:schemeClr val="lt1"/>
                </a:solidFill>
              </a:rPr>
              <a:t>However hatchery fish outcompete wild salmon, don’t have a fear of predators (and are eaten by the thousands), breed with wild fish (ruining genetic diversity), and are human dependant</a:t>
            </a:r>
            <a:endParaRPr>
              <a:solidFill>
                <a:schemeClr val="lt1"/>
              </a:solidFill>
            </a:endParaRPr>
          </a:p>
        </p:txBody>
      </p:sp>
      <p:sp>
        <p:nvSpPr>
          <p:cNvPr id="216" name="Google Shape;216;p29"/>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29"/>
          <p:cNvPicPr preferRelativeResize="0"/>
          <p:nvPr/>
        </p:nvPicPr>
        <p:blipFill rotWithShape="1">
          <a:blip r:embed="rId3">
            <a:alphaModFix/>
          </a:blip>
          <a:srcRect l="7344" r="4057"/>
          <a:stretch/>
        </p:blipFill>
        <p:spPr>
          <a:xfrm>
            <a:off x="173450" y="900512"/>
            <a:ext cx="5143500" cy="2332475"/>
          </a:xfrm>
          <a:prstGeom prst="rect">
            <a:avLst/>
          </a:prstGeom>
          <a:noFill/>
          <a:ln>
            <a:noFill/>
          </a:ln>
        </p:spPr>
      </p:pic>
      <p:pic>
        <p:nvPicPr>
          <p:cNvPr id="218" name="Google Shape;218;p29"/>
          <p:cNvPicPr preferRelativeResize="0"/>
          <p:nvPr/>
        </p:nvPicPr>
        <p:blipFill>
          <a:blip r:embed="rId4">
            <a:alphaModFix/>
          </a:blip>
          <a:stretch>
            <a:fillRect/>
          </a:stretch>
        </p:blipFill>
        <p:spPr>
          <a:xfrm>
            <a:off x="5533486" y="900525"/>
            <a:ext cx="3505912" cy="2332475"/>
          </a:xfrm>
          <a:prstGeom prst="rect">
            <a:avLst/>
          </a:prstGeom>
          <a:noFill/>
          <a:ln>
            <a:noFill/>
          </a:ln>
        </p:spPr>
      </p:pic>
      <p:pic>
        <p:nvPicPr>
          <p:cNvPr id="219" name="Google Shape;219;p29"/>
          <p:cNvPicPr preferRelativeResize="0"/>
          <p:nvPr/>
        </p:nvPicPr>
        <p:blipFill>
          <a:blip r:embed="rId5">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Why are salmon populations so important?</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225" name="Google Shape;225;p30"/>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30"/>
          <p:cNvPicPr preferRelativeResize="0"/>
          <p:nvPr/>
        </p:nvPicPr>
        <p:blipFill>
          <a:blip r:embed="rId3">
            <a:alphaModFix/>
          </a:blip>
          <a:stretch>
            <a:fillRect/>
          </a:stretch>
        </p:blipFill>
        <p:spPr>
          <a:xfrm>
            <a:off x="5319703" y="1008975"/>
            <a:ext cx="3213997" cy="2385775"/>
          </a:xfrm>
          <a:prstGeom prst="rect">
            <a:avLst/>
          </a:prstGeom>
          <a:noFill/>
          <a:ln>
            <a:noFill/>
          </a:ln>
        </p:spPr>
      </p:pic>
      <p:pic>
        <p:nvPicPr>
          <p:cNvPr id="227" name="Google Shape;227;p30"/>
          <p:cNvPicPr preferRelativeResize="0"/>
          <p:nvPr/>
        </p:nvPicPr>
        <p:blipFill>
          <a:blip r:embed="rId4">
            <a:alphaModFix/>
          </a:blip>
          <a:stretch>
            <a:fillRect/>
          </a:stretch>
        </p:blipFill>
        <p:spPr>
          <a:xfrm>
            <a:off x="502875" y="1008981"/>
            <a:ext cx="4260300" cy="2385768"/>
          </a:xfrm>
          <a:prstGeom prst="rect">
            <a:avLst/>
          </a:prstGeom>
          <a:noFill/>
          <a:ln>
            <a:noFill/>
          </a:ln>
        </p:spPr>
      </p:pic>
      <p:sp>
        <p:nvSpPr>
          <p:cNvPr id="228" name="Google Shape;228;p30"/>
          <p:cNvSpPr txBox="1">
            <a:spLocks noGrp="1"/>
          </p:cNvSpPr>
          <p:nvPr>
            <p:ph type="body" idx="1"/>
          </p:nvPr>
        </p:nvSpPr>
        <p:spPr>
          <a:xfrm>
            <a:off x="502875" y="3469750"/>
            <a:ext cx="4331700" cy="145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Salmon are a keystone species, making them a key part of a healthy ecosystem. They provide nutrients for everything from the predators to the trees.</a:t>
            </a:r>
            <a:endParaRPr>
              <a:solidFill>
                <a:schemeClr val="lt1"/>
              </a:solidFill>
            </a:endParaRPr>
          </a:p>
        </p:txBody>
      </p:sp>
      <p:sp>
        <p:nvSpPr>
          <p:cNvPr id="229" name="Google Shape;229;p30"/>
          <p:cNvSpPr txBox="1">
            <a:spLocks noGrp="1"/>
          </p:cNvSpPr>
          <p:nvPr>
            <p:ph type="body" idx="1"/>
          </p:nvPr>
        </p:nvSpPr>
        <p:spPr>
          <a:xfrm>
            <a:off x="5103200" y="3469750"/>
            <a:ext cx="3523200" cy="145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Salmon are an important part of indigenous culture and health as well as a key part of the culture of the Pacific Northwest</a:t>
            </a:r>
            <a:endParaRPr>
              <a:solidFill>
                <a:schemeClr val="lt1"/>
              </a:solidFill>
            </a:endParaRPr>
          </a:p>
        </p:txBody>
      </p:sp>
      <p:pic>
        <p:nvPicPr>
          <p:cNvPr id="230" name="Google Shape;230;p30"/>
          <p:cNvPicPr preferRelativeResize="0"/>
          <p:nvPr/>
        </p:nvPicPr>
        <p:blipFill>
          <a:blip r:embed="rId5">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do salmon </a:t>
            </a:r>
            <a:r>
              <a:rPr lang="en" sz="3200" b="1">
                <a:solidFill>
                  <a:srgbClr val="FFFFFF"/>
                </a:solidFill>
              </a:rPr>
              <a:t>NEED </a:t>
            </a:r>
            <a:r>
              <a:rPr lang="en" sz="3200">
                <a:solidFill>
                  <a:srgbClr val="FFFFFF"/>
                </a:solidFill>
              </a:rPr>
              <a:t>?</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67" name="Google Shape;67;p14"/>
          <p:cNvSpPr txBox="1">
            <a:spLocks noGrp="1"/>
          </p:cNvSpPr>
          <p:nvPr>
            <p:ph type="body" idx="1"/>
          </p:nvPr>
        </p:nvSpPr>
        <p:spPr>
          <a:xfrm>
            <a:off x="5834325" y="1121800"/>
            <a:ext cx="238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chemeClr val="lt1"/>
                </a:solidFill>
              </a:rPr>
              <a:t>Healthy Habitat!!</a:t>
            </a:r>
            <a:endParaRPr sz="2400">
              <a:solidFill>
                <a:schemeClr val="lt1"/>
              </a:solidFill>
            </a:endParaRPr>
          </a:p>
        </p:txBody>
      </p:sp>
      <p:sp>
        <p:nvSpPr>
          <p:cNvPr id="68" name="Google Shape;68;p14"/>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4"/>
          <p:cNvPicPr preferRelativeResize="0"/>
          <p:nvPr/>
        </p:nvPicPr>
        <p:blipFill>
          <a:blip r:embed="rId3">
            <a:alphaModFix/>
          </a:blip>
          <a:stretch>
            <a:fillRect/>
          </a:stretch>
        </p:blipFill>
        <p:spPr>
          <a:xfrm>
            <a:off x="168275" y="1121800"/>
            <a:ext cx="4834475" cy="3625850"/>
          </a:xfrm>
          <a:prstGeom prst="rect">
            <a:avLst/>
          </a:prstGeom>
          <a:noFill/>
          <a:ln>
            <a:noFill/>
          </a:ln>
        </p:spPr>
      </p:pic>
      <p:sp>
        <p:nvSpPr>
          <p:cNvPr id="70" name="Google Shape;70;p14"/>
          <p:cNvSpPr txBox="1">
            <a:spLocks noGrp="1"/>
          </p:cNvSpPr>
          <p:nvPr>
            <p:ph type="body" idx="1"/>
          </p:nvPr>
        </p:nvSpPr>
        <p:spPr>
          <a:xfrm>
            <a:off x="5834325" y="1838975"/>
            <a:ext cx="3045600" cy="219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Cold, Clean and Clear water for spawning</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Healthy river continuum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Nourishing food</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Safe passage to migrate to and from the ocean</a:t>
            </a:r>
            <a:endParaRPr>
              <a:solidFill>
                <a:schemeClr val="lt1"/>
              </a:solidFill>
            </a:endParaRPr>
          </a:p>
        </p:txBody>
      </p:sp>
      <p:pic>
        <p:nvPicPr>
          <p:cNvPr id="71" name="Google Shape;71;p14"/>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threatening salmon populations?</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04" name="Google Shape;104;p18"/>
          <p:cNvSpPr txBox="1">
            <a:spLocks noGrp="1"/>
          </p:cNvSpPr>
          <p:nvPr>
            <p:ph type="body" idx="1"/>
          </p:nvPr>
        </p:nvSpPr>
        <p:spPr>
          <a:xfrm>
            <a:off x="4379700" y="874650"/>
            <a:ext cx="4764300" cy="210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Water pollution</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Blocked passage to/ from spawning grounds</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Over Harvest</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Habitat Destruction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Competition for and/or lack of resources</a:t>
            </a:r>
            <a:endParaRPr>
              <a:solidFill>
                <a:schemeClr val="lt1"/>
              </a:solidFill>
            </a:endParaRPr>
          </a:p>
          <a:p>
            <a:pPr marL="0" lvl="0" indent="0" algn="l" rtl="0">
              <a:spcBef>
                <a:spcPts val="1600"/>
              </a:spcBef>
              <a:spcAft>
                <a:spcPts val="1600"/>
              </a:spcAft>
              <a:buNone/>
            </a:pPr>
            <a:endParaRPr>
              <a:solidFill>
                <a:schemeClr val="lt1"/>
              </a:solidFill>
            </a:endParaRPr>
          </a:p>
        </p:txBody>
      </p:sp>
      <p:sp>
        <p:nvSpPr>
          <p:cNvPr id="105" name="Google Shape;105;p18"/>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8"/>
          <p:cNvPicPr preferRelativeResize="0"/>
          <p:nvPr/>
        </p:nvPicPr>
        <p:blipFill>
          <a:blip r:embed="rId3">
            <a:alphaModFix/>
          </a:blip>
          <a:stretch>
            <a:fillRect/>
          </a:stretch>
        </p:blipFill>
        <p:spPr>
          <a:xfrm>
            <a:off x="212725" y="874650"/>
            <a:ext cx="4035850" cy="4035850"/>
          </a:xfrm>
          <a:prstGeom prst="rect">
            <a:avLst/>
          </a:prstGeom>
          <a:noFill/>
          <a:ln>
            <a:noFill/>
          </a:ln>
        </p:spPr>
      </p:pic>
      <p:sp>
        <p:nvSpPr>
          <p:cNvPr id="107" name="Google Shape;107;p18"/>
          <p:cNvSpPr/>
          <p:nvPr/>
        </p:nvSpPr>
        <p:spPr>
          <a:xfrm>
            <a:off x="4508100" y="2975549"/>
            <a:ext cx="4324200" cy="1934949"/>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body" idx="1"/>
          </p:nvPr>
        </p:nvSpPr>
        <p:spPr>
          <a:xfrm>
            <a:off x="4523350" y="2948123"/>
            <a:ext cx="4324200" cy="1933073"/>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dirty="0">
                <a:solidFill>
                  <a:schemeClr val="lt1"/>
                </a:solidFill>
              </a:rPr>
              <a:t>Name 5 causes </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How could we prevent these </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How can we fix it once it’s already </a:t>
            </a:r>
            <a:r>
              <a:rPr lang="en" dirty="0" smtClean="0">
                <a:solidFill>
                  <a:schemeClr val="lt1"/>
                </a:solidFill>
              </a:rPr>
              <a:t>happened</a:t>
            </a:r>
          </a:p>
          <a:p>
            <a:pPr marL="457200" lvl="0" indent="-342900" algn="l" rtl="0">
              <a:spcBef>
                <a:spcPts val="0"/>
              </a:spcBef>
              <a:spcAft>
                <a:spcPts val="0"/>
              </a:spcAft>
              <a:buClr>
                <a:schemeClr val="lt1"/>
              </a:buClr>
              <a:buSzPts val="1800"/>
              <a:buChar char="●"/>
            </a:pPr>
            <a:r>
              <a:rPr lang="en" dirty="0" smtClean="0">
                <a:solidFill>
                  <a:schemeClr val="lt1"/>
                </a:solidFill>
              </a:rPr>
              <a:t>Did you think of any of the solutions that Washington state has?</a:t>
            </a:r>
            <a:endParaRPr dirty="0">
              <a:solidFill>
                <a:schemeClr val="lt1"/>
              </a:solidFill>
            </a:endParaRPr>
          </a:p>
          <a:p>
            <a:pPr marL="0" lvl="0" indent="0" algn="l" rtl="0">
              <a:spcBef>
                <a:spcPts val="1600"/>
              </a:spcBef>
              <a:spcAft>
                <a:spcPts val="1600"/>
              </a:spcAft>
              <a:buNone/>
            </a:pPr>
            <a:endParaRPr dirty="0">
              <a:solidFill>
                <a:schemeClr val="lt1"/>
              </a:solidFill>
            </a:endParaRPr>
          </a:p>
        </p:txBody>
      </p:sp>
      <p:pic>
        <p:nvPicPr>
          <p:cNvPr id="109" name="Google Shape;109;p18"/>
          <p:cNvPicPr preferRelativeResize="0"/>
          <p:nvPr/>
        </p:nvPicPr>
        <p:blipFill>
          <a:blip r:embed="rId4">
            <a:alphaModFix/>
          </a:blip>
          <a:stretch>
            <a:fillRect/>
          </a:stretch>
        </p:blipFill>
        <p:spPr>
          <a:xfrm>
            <a:off x="8628100" y="135248"/>
            <a:ext cx="438900" cy="457500"/>
          </a:xfrm>
          <a:prstGeom prst="ellipse">
            <a:avLst/>
          </a:prstGeom>
          <a:noFill/>
          <a:ln>
            <a:noFill/>
          </a:ln>
        </p:spPr>
      </p:pic>
    </p:spTree>
    <p:extLst>
      <p:ext uri="{BB962C8B-B14F-4D97-AF65-F5344CB8AC3E}">
        <p14:creationId xmlns:p14="http://schemas.microsoft.com/office/powerpoint/2010/main" val="370400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Pacific Salmon Habitat</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77" name="Google Shape;77;p15"/>
          <p:cNvSpPr txBox="1">
            <a:spLocks noGrp="1"/>
          </p:cNvSpPr>
          <p:nvPr>
            <p:ph type="body" idx="1"/>
          </p:nvPr>
        </p:nvSpPr>
        <p:spPr>
          <a:xfrm>
            <a:off x="111125" y="2001075"/>
            <a:ext cx="2803200" cy="16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The health of Salmon is directly dependant on the health of its habitat, or the watershed it lives in</a:t>
            </a:r>
            <a:endParaRPr>
              <a:solidFill>
                <a:schemeClr val="lt1"/>
              </a:solidFill>
            </a:endParaRPr>
          </a:p>
          <a:p>
            <a:pPr marL="0" lvl="0" indent="0" algn="l" rtl="0">
              <a:spcBef>
                <a:spcPts val="1600"/>
              </a:spcBef>
              <a:spcAft>
                <a:spcPts val="1600"/>
              </a:spcAft>
              <a:buNone/>
            </a:pPr>
            <a:endParaRPr>
              <a:solidFill>
                <a:schemeClr val="lt1"/>
              </a:solidFill>
            </a:endParaRPr>
          </a:p>
        </p:txBody>
      </p:sp>
      <p:sp>
        <p:nvSpPr>
          <p:cNvPr id="78" name="Google Shape;78;p15"/>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5"/>
          <p:cNvPicPr preferRelativeResize="0"/>
          <p:nvPr/>
        </p:nvPicPr>
        <p:blipFill rotWithShape="1">
          <a:blip r:embed="rId3">
            <a:alphaModFix/>
          </a:blip>
          <a:srcRect l="33101" t="12510"/>
          <a:stretch/>
        </p:blipFill>
        <p:spPr>
          <a:xfrm>
            <a:off x="3004075" y="1000000"/>
            <a:ext cx="5916324" cy="3819050"/>
          </a:xfrm>
          <a:prstGeom prst="rect">
            <a:avLst/>
          </a:prstGeom>
          <a:noFill/>
          <a:ln>
            <a:noFill/>
          </a:ln>
        </p:spPr>
      </p:pic>
      <p:pic>
        <p:nvPicPr>
          <p:cNvPr id="80" name="Google Shape;80;p15"/>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a Watershed?</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86" name="Google Shape;86;p16"/>
          <p:cNvSpPr txBox="1">
            <a:spLocks noGrp="1"/>
          </p:cNvSpPr>
          <p:nvPr>
            <p:ph type="body" idx="1"/>
          </p:nvPr>
        </p:nvSpPr>
        <p:spPr>
          <a:xfrm>
            <a:off x="5437525" y="1311875"/>
            <a:ext cx="3546900" cy="32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An area of land drained by a river and its tributaries to a common outlet. </a:t>
            </a:r>
            <a:endParaRPr>
              <a:solidFill>
                <a:schemeClr val="lt1"/>
              </a:solidFill>
            </a:endParaRPr>
          </a:p>
          <a:p>
            <a:pPr marL="0" lvl="0" indent="0" algn="l" rtl="0">
              <a:spcBef>
                <a:spcPts val="1600"/>
              </a:spcBef>
              <a:spcAft>
                <a:spcPts val="0"/>
              </a:spcAft>
              <a:buNone/>
            </a:pPr>
            <a:r>
              <a:rPr lang="en">
                <a:solidFill>
                  <a:schemeClr val="lt1"/>
                </a:solidFill>
              </a:rPr>
              <a:t>A salmon’s habitat is the entire watershed. </a:t>
            </a:r>
            <a:endParaRPr>
              <a:solidFill>
                <a:schemeClr val="lt1"/>
              </a:solidFill>
            </a:endParaRPr>
          </a:p>
          <a:p>
            <a:pPr marL="0" lvl="0" indent="0" algn="l" rtl="0">
              <a:spcBef>
                <a:spcPts val="1600"/>
              </a:spcBef>
              <a:spcAft>
                <a:spcPts val="1600"/>
              </a:spcAft>
              <a:buNone/>
            </a:pPr>
            <a:r>
              <a:rPr lang="en">
                <a:solidFill>
                  <a:schemeClr val="lt1"/>
                </a:solidFill>
              </a:rPr>
              <a:t>Salmon spawn in freshwater streams, and migrate through the watershed to the ocean.  </a:t>
            </a:r>
            <a:endParaRPr>
              <a:solidFill>
                <a:schemeClr val="lt1"/>
              </a:solidFill>
            </a:endParaRPr>
          </a:p>
        </p:txBody>
      </p:sp>
      <p:sp>
        <p:nvSpPr>
          <p:cNvPr id="87" name="Google Shape;87;p16"/>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244550" y="1002952"/>
            <a:ext cx="4984599" cy="3871950"/>
          </a:xfrm>
          <a:prstGeom prst="rect">
            <a:avLst/>
          </a:prstGeom>
          <a:noFill/>
          <a:ln>
            <a:noFill/>
          </a:ln>
        </p:spPr>
      </p:pic>
      <p:pic>
        <p:nvPicPr>
          <p:cNvPr id="89" name="Google Shape;89;p16"/>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threatening salmon populations?</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95" name="Google Shape;95;p17"/>
          <p:cNvSpPr txBox="1">
            <a:spLocks noGrp="1"/>
          </p:cNvSpPr>
          <p:nvPr>
            <p:ph type="body" idx="1"/>
          </p:nvPr>
        </p:nvSpPr>
        <p:spPr>
          <a:xfrm>
            <a:off x="4379700" y="874650"/>
            <a:ext cx="4764300" cy="210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Water pollution</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Blocked passage to/ from spawning grounds</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Over Harvest</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Habitat Destruction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Competition for and/or lack of resources</a:t>
            </a:r>
            <a:endParaRPr>
              <a:solidFill>
                <a:schemeClr val="lt1"/>
              </a:solidFill>
            </a:endParaRPr>
          </a:p>
          <a:p>
            <a:pPr marL="0" lvl="0" indent="0" algn="l" rtl="0">
              <a:spcBef>
                <a:spcPts val="1600"/>
              </a:spcBef>
              <a:spcAft>
                <a:spcPts val="1600"/>
              </a:spcAft>
              <a:buNone/>
            </a:pPr>
            <a:endParaRPr>
              <a:solidFill>
                <a:schemeClr val="lt1"/>
              </a:solidFill>
            </a:endParaRPr>
          </a:p>
        </p:txBody>
      </p:sp>
      <p:sp>
        <p:nvSpPr>
          <p:cNvPr id="96" name="Google Shape;96;p17"/>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7"/>
          <p:cNvPicPr preferRelativeResize="0"/>
          <p:nvPr/>
        </p:nvPicPr>
        <p:blipFill>
          <a:blip r:embed="rId3">
            <a:alphaModFix/>
          </a:blip>
          <a:stretch>
            <a:fillRect/>
          </a:stretch>
        </p:blipFill>
        <p:spPr>
          <a:xfrm>
            <a:off x="212725" y="874650"/>
            <a:ext cx="4035850" cy="4035850"/>
          </a:xfrm>
          <a:prstGeom prst="rect">
            <a:avLst/>
          </a:prstGeom>
          <a:noFill/>
          <a:ln>
            <a:noFill/>
          </a:ln>
        </p:spPr>
      </p:pic>
      <p:pic>
        <p:nvPicPr>
          <p:cNvPr id="98" name="Google Shape;98;p17"/>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FFFF"/>
                </a:solidFill>
              </a:rPr>
              <a:t>What is threatening salmon populations?</a:t>
            </a: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04" name="Google Shape;104;p18"/>
          <p:cNvSpPr txBox="1">
            <a:spLocks noGrp="1"/>
          </p:cNvSpPr>
          <p:nvPr>
            <p:ph type="body" idx="1"/>
          </p:nvPr>
        </p:nvSpPr>
        <p:spPr>
          <a:xfrm>
            <a:off x="4379700" y="874650"/>
            <a:ext cx="4764300" cy="210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Water pollution</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Blocked passage to/ from spawning grounds</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Over Harvest</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Habitat Destruction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Competition for and/or lack of resources</a:t>
            </a:r>
            <a:endParaRPr>
              <a:solidFill>
                <a:schemeClr val="lt1"/>
              </a:solidFill>
            </a:endParaRPr>
          </a:p>
          <a:p>
            <a:pPr marL="0" lvl="0" indent="0" algn="l" rtl="0">
              <a:spcBef>
                <a:spcPts val="1600"/>
              </a:spcBef>
              <a:spcAft>
                <a:spcPts val="1600"/>
              </a:spcAft>
              <a:buNone/>
            </a:pPr>
            <a:endParaRPr>
              <a:solidFill>
                <a:schemeClr val="lt1"/>
              </a:solidFill>
            </a:endParaRPr>
          </a:p>
        </p:txBody>
      </p:sp>
      <p:sp>
        <p:nvSpPr>
          <p:cNvPr id="105" name="Google Shape;105;p18"/>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8"/>
          <p:cNvPicPr preferRelativeResize="0"/>
          <p:nvPr/>
        </p:nvPicPr>
        <p:blipFill>
          <a:blip r:embed="rId3">
            <a:alphaModFix/>
          </a:blip>
          <a:stretch>
            <a:fillRect/>
          </a:stretch>
        </p:blipFill>
        <p:spPr>
          <a:xfrm>
            <a:off x="212725" y="874650"/>
            <a:ext cx="4035850" cy="4035850"/>
          </a:xfrm>
          <a:prstGeom prst="rect">
            <a:avLst/>
          </a:prstGeom>
          <a:noFill/>
          <a:ln>
            <a:noFill/>
          </a:ln>
        </p:spPr>
      </p:pic>
      <p:sp>
        <p:nvSpPr>
          <p:cNvPr id="107" name="Google Shape;107;p18"/>
          <p:cNvSpPr/>
          <p:nvPr/>
        </p:nvSpPr>
        <p:spPr>
          <a:xfrm>
            <a:off x="4606325" y="3035075"/>
            <a:ext cx="4324200" cy="1638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body" idx="1"/>
          </p:nvPr>
        </p:nvSpPr>
        <p:spPr>
          <a:xfrm>
            <a:off x="4599750" y="3132700"/>
            <a:ext cx="4324200" cy="163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Name 5 causes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How could we prevent these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How can we fix it once it’s already happened</a:t>
            </a:r>
            <a:endParaRPr>
              <a:solidFill>
                <a:schemeClr val="lt1"/>
              </a:solidFill>
            </a:endParaRPr>
          </a:p>
          <a:p>
            <a:pPr marL="0" lvl="0" indent="0" algn="l" rtl="0">
              <a:spcBef>
                <a:spcPts val="1600"/>
              </a:spcBef>
              <a:spcAft>
                <a:spcPts val="1600"/>
              </a:spcAft>
              <a:buNone/>
            </a:pPr>
            <a:endParaRPr>
              <a:solidFill>
                <a:schemeClr val="lt1"/>
              </a:solidFill>
            </a:endParaRPr>
          </a:p>
        </p:txBody>
      </p:sp>
      <p:pic>
        <p:nvPicPr>
          <p:cNvPr id="109" name="Google Shape;109;p18"/>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24750" y="77650"/>
            <a:ext cx="875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lt1"/>
                </a:solidFill>
              </a:rPr>
              <a:t>How are humans impacting water quality?</a:t>
            </a:r>
            <a:endParaRPr sz="3200">
              <a:solidFill>
                <a:schemeClr val="lt1"/>
              </a:solidFill>
            </a:endParaRPr>
          </a:p>
          <a:p>
            <a:pPr marL="0" lvl="0" indent="0" algn="l" rtl="0">
              <a:spcBef>
                <a:spcPts val="0"/>
              </a:spcBef>
              <a:spcAft>
                <a:spcPts val="0"/>
              </a:spcAft>
              <a:buNone/>
            </a:pP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15" name="Google Shape;115;p19"/>
          <p:cNvSpPr txBox="1">
            <a:spLocks noGrp="1"/>
          </p:cNvSpPr>
          <p:nvPr>
            <p:ph type="body" idx="1"/>
          </p:nvPr>
        </p:nvSpPr>
        <p:spPr>
          <a:xfrm>
            <a:off x="305250" y="953300"/>
            <a:ext cx="4865100" cy="39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rPr>
              <a:t>Permits and regulations are in place to control </a:t>
            </a:r>
            <a:r>
              <a:rPr lang="en" sz="2000" b="1">
                <a:solidFill>
                  <a:schemeClr val="lt1"/>
                </a:solidFill>
              </a:rPr>
              <a:t>point source pollutants</a:t>
            </a:r>
            <a:endParaRPr sz="2000" b="1">
              <a:solidFill>
                <a:schemeClr val="lt1"/>
              </a:solidFill>
            </a:endParaRPr>
          </a:p>
          <a:p>
            <a:pPr marL="0" lvl="0" indent="0" algn="l" rtl="0">
              <a:spcBef>
                <a:spcPts val="1600"/>
              </a:spcBef>
              <a:spcAft>
                <a:spcPts val="0"/>
              </a:spcAft>
              <a:buNone/>
            </a:pPr>
            <a:r>
              <a:rPr lang="en" sz="2000" b="1">
                <a:solidFill>
                  <a:schemeClr val="lt1"/>
                </a:solidFill>
              </a:rPr>
              <a:t>Think: </a:t>
            </a:r>
            <a:r>
              <a:rPr lang="en" sz="2000">
                <a:solidFill>
                  <a:schemeClr val="lt1"/>
                </a:solidFill>
              </a:rPr>
              <a:t>Factories, wastewater treatment</a:t>
            </a:r>
            <a:endParaRPr sz="2000">
              <a:solidFill>
                <a:schemeClr val="lt1"/>
              </a:solidFill>
            </a:endParaRPr>
          </a:p>
          <a:p>
            <a:pPr marL="0" lvl="0" indent="0" algn="l" rtl="0">
              <a:spcBef>
                <a:spcPts val="1600"/>
              </a:spcBef>
              <a:spcAft>
                <a:spcPts val="0"/>
              </a:spcAft>
              <a:buNone/>
            </a:pPr>
            <a:endParaRPr sz="2000">
              <a:solidFill>
                <a:schemeClr val="lt1"/>
              </a:solidFill>
            </a:endParaRPr>
          </a:p>
          <a:p>
            <a:pPr marL="0" lvl="0" indent="0" algn="l" rtl="0">
              <a:spcBef>
                <a:spcPts val="1600"/>
              </a:spcBef>
              <a:spcAft>
                <a:spcPts val="0"/>
              </a:spcAft>
              <a:buNone/>
            </a:pPr>
            <a:r>
              <a:rPr lang="en" sz="2000" b="1">
                <a:solidFill>
                  <a:schemeClr val="lt1"/>
                </a:solidFill>
              </a:rPr>
              <a:t>Nonpoint source pollutants</a:t>
            </a:r>
            <a:r>
              <a:rPr lang="en" sz="2000">
                <a:solidFill>
                  <a:schemeClr val="lt1"/>
                </a:solidFill>
              </a:rPr>
              <a:t> are harder to regulate and require a change in human behavior.</a:t>
            </a:r>
            <a:endParaRPr sz="2000">
              <a:solidFill>
                <a:schemeClr val="lt1"/>
              </a:solidFill>
            </a:endParaRPr>
          </a:p>
          <a:p>
            <a:pPr marL="0" lvl="0" indent="0" algn="l" rtl="0">
              <a:spcBef>
                <a:spcPts val="1600"/>
              </a:spcBef>
              <a:spcAft>
                <a:spcPts val="1600"/>
              </a:spcAft>
              <a:buNone/>
            </a:pPr>
            <a:r>
              <a:rPr lang="en" sz="2000" b="1">
                <a:solidFill>
                  <a:schemeClr val="lt1"/>
                </a:solidFill>
              </a:rPr>
              <a:t>Think: </a:t>
            </a:r>
            <a:r>
              <a:rPr lang="en" sz="2000">
                <a:solidFill>
                  <a:schemeClr val="lt1"/>
                </a:solidFill>
              </a:rPr>
              <a:t>Agricultural runoff and urban runoff</a:t>
            </a:r>
            <a:endParaRPr sz="2000">
              <a:solidFill>
                <a:schemeClr val="lt1"/>
              </a:solidFill>
            </a:endParaRPr>
          </a:p>
        </p:txBody>
      </p:sp>
      <p:sp>
        <p:nvSpPr>
          <p:cNvPr id="116" name="Google Shape;116;p19"/>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 name="Google Shape;117;p19"/>
          <p:cNvPicPr preferRelativeResize="0"/>
          <p:nvPr/>
        </p:nvPicPr>
        <p:blipFill>
          <a:blip r:embed="rId3">
            <a:alphaModFix/>
          </a:blip>
          <a:stretch>
            <a:fillRect/>
          </a:stretch>
        </p:blipFill>
        <p:spPr>
          <a:xfrm>
            <a:off x="5291134" y="866125"/>
            <a:ext cx="3693317" cy="1550700"/>
          </a:xfrm>
          <a:prstGeom prst="rect">
            <a:avLst/>
          </a:prstGeom>
          <a:noFill/>
          <a:ln>
            <a:noFill/>
          </a:ln>
        </p:spPr>
      </p:pic>
      <p:pic>
        <p:nvPicPr>
          <p:cNvPr id="118" name="Google Shape;118;p19"/>
          <p:cNvPicPr preferRelativeResize="0"/>
          <p:nvPr/>
        </p:nvPicPr>
        <p:blipFill>
          <a:blip r:embed="rId4">
            <a:alphaModFix/>
          </a:blip>
          <a:stretch>
            <a:fillRect/>
          </a:stretch>
        </p:blipFill>
        <p:spPr>
          <a:xfrm>
            <a:off x="5291125" y="2480101"/>
            <a:ext cx="3693325" cy="2458699"/>
          </a:xfrm>
          <a:prstGeom prst="rect">
            <a:avLst/>
          </a:prstGeom>
          <a:noFill/>
          <a:ln>
            <a:noFill/>
          </a:ln>
        </p:spPr>
      </p:pic>
      <p:pic>
        <p:nvPicPr>
          <p:cNvPr id="119" name="Google Shape;119;p19"/>
          <p:cNvPicPr preferRelativeResize="0"/>
          <p:nvPr/>
        </p:nvPicPr>
        <p:blipFill>
          <a:blip r:embed="rId5">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224750" y="77650"/>
            <a:ext cx="875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lt1"/>
                </a:solidFill>
              </a:rPr>
              <a:t>How are dams threatening salmon?</a:t>
            </a:r>
            <a:endParaRPr sz="3200">
              <a:solidFill>
                <a:schemeClr val="lt1"/>
              </a:solidFill>
            </a:endParaRPr>
          </a:p>
          <a:p>
            <a:pPr marL="0" lvl="0" indent="0" algn="l" rtl="0">
              <a:spcBef>
                <a:spcPts val="0"/>
              </a:spcBef>
              <a:spcAft>
                <a:spcPts val="0"/>
              </a:spcAft>
              <a:buNone/>
            </a:pPr>
            <a:endParaRPr sz="3200">
              <a:solidFill>
                <a:srgbClr val="FFFFFF"/>
              </a:solidFill>
            </a:endParaRPr>
          </a:p>
          <a:p>
            <a:pPr marL="0" lvl="0" indent="0" algn="l" rtl="0">
              <a:spcBef>
                <a:spcPts val="0"/>
              </a:spcBef>
              <a:spcAft>
                <a:spcPts val="0"/>
              </a:spcAft>
              <a:buNone/>
            </a:pPr>
            <a:endParaRPr>
              <a:solidFill>
                <a:srgbClr val="FFFFFF"/>
              </a:solidFill>
            </a:endParaRPr>
          </a:p>
        </p:txBody>
      </p:sp>
      <p:sp>
        <p:nvSpPr>
          <p:cNvPr id="125" name="Google Shape;125;p20"/>
          <p:cNvSpPr txBox="1">
            <a:spLocks noGrp="1"/>
          </p:cNvSpPr>
          <p:nvPr>
            <p:ph type="body" idx="1"/>
          </p:nvPr>
        </p:nvSpPr>
        <p:spPr>
          <a:xfrm>
            <a:off x="224750" y="1186225"/>
            <a:ext cx="3531300" cy="34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lt1"/>
                </a:solidFill>
              </a:rPr>
              <a:t>There are 1166 dams in Washington state</a:t>
            </a:r>
            <a:endParaRPr sz="2200">
              <a:solidFill>
                <a:schemeClr val="lt1"/>
              </a:solidFill>
            </a:endParaRPr>
          </a:p>
          <a:p>
            <a:pPr marL="0" lvl="0" indent="0" algn="l" rtl="0">
              <a:spcBef>
                <a:spcPts val="1600"/>
              </a:spcBef>
              <a:spcAft>
                <a:spcPts val="0"/>
              </a:spcAft>
              <a:buNone/>
            </a:pPr>
            <a:r>
              <a:rPr lang="en" sz="2200">
                <a:solidFill>
                  <a:schemeClr val="lt1"/>
                </a:solidFill>
              </a:rPr>
              <a:t>These dams serve as flood control, water storage, agricultural irrigation and hydro- power</a:t>
            </a:r>
            <a:endParaRPr sz="2200">
              <a:solidFill>
                <a:schemeClr val="lt1"/>
              </a:solidFill>
            </a:endParaRPr>
          </a:p>
          <a:p>
            <a:pPr marL="0" lvl="0" indent="0" algn="l" rtl="0">
              <a:spcBef>
                <a:spcPts val="1600"/>
              </a:spcBef>
              <a:spcAft>
                <a:spcPts val="0"/>
              </a:spcAft>
              <a:buNone/>
            </a:pPr>
            <a:r>
              <a:rPr lang="en" sz="2200" b="1">
                <a:solidFill>
                  <a:schemeClr val="lt1"/>
                </a:solidFill>
              </a:rPr>
              <a:t>How do dams affect salmon populations?</a:t>
            </a:r>
            <a:endParaRPr sz="2200" b="1">
              <a:solidFill>
                <a:schemeClr val="lt1"/>
              </a:solidFill>
            </a:endParaRPr>
          </a:p>
          <a:p>
            <a:pPr marL="0" lvl="0" indent="0" algn="l" rtl="0">
              <a:spcBef>
                <a:spcPts val="1600"/>
              </a:spcBef>
              <a:spcAft>
                <a:spcPts val="1600"/>
              </a:spcAft>
              <a:buNone/>
            </a:pPr>
            <a:endParaRPr sz="2200">
              <a:solidFill>
                <a:schemeClr val="lt1"/>
              </a:solidFill>
            </a:endParaRPr>
          </a:p>
        </p:txBody>
      </p:sp>
      <p:sp>
        <p:nvSpPr>
          <p:cNvPr id="126" name="Google Shape;126;p20"/>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20"/>
          <p:cNvPicPr preferRelativeResize="0"/>
          <p:nvPr/>
        </p:nvPicPr>
        <p:blipFill>
          <a:blip r:embed="rId3">
            <a:alphaModFix/>
          </a:blip>
          <a:stretch>
            <a:fillRect/>
          </a:stretch>
        </p:blipFill>
        <p:spPr>
          <a:xfrm>
            <a:off x="3608317" y="1186225"/>
            <a:ext cx="5223983" cy="3442200"/>
          </a:xfrm>
          <a:prstGeom prst="rect">
            <a:avLst/>
          </a:prstGeom>
          <a:noFill/>
          <a:ln>
            <a:noFill/>
          </a:ln>
        </p:spPr>
      </p:pic>
      <p:pic>
        <p:nvPicPr>
          <p:cNvPr id="128" name="Google Shape;128;p20"/>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77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rgbClr val="FFFFFF"/>
                </a:solidFill>
              </a:rPr>
              <a:t>How do Dams impact salmon?</a:t>
            </a:r>
            <a:endParaRPr sz="3200" dirty="0">
              <a:solidFill>
                <a:srgbClr val="FFFFFF"/>
              </a:solidFill>
            </a:endParaRPr>
          </a:p>
          <a:p>
            <a:pPr marL="0" lvl="0" indent="0" algn="l" rtl="0">
              <a:spcBef>
                <a:spcPts val="0"/>
              </a:spcBef>
              <a:spcAft>
                <a:spcPts val="0"/>
              </a:spcAft>
              <a:buNone/>
            </a:pPr>
            <a:endParaRPr dirty="0">
              <a:solidFill>
                <a:srgbClr val="FFFFFF"/>
              </a:solidFill>
            </a:endParaRPr>
          </a:p>
        </p:txBody>
      </p:sp>
      <p:sp>
        <p:nvSpPr>
          <p:cNvPr id="134" name="Google Shape;134;p21"/>
          <p:cNvSpPr txBox="1">
            <a:spLocks noGrp="1"/>
          </p:cNvSpPr>
          <p:nvPr>
            <p:ph type="body" idx="1"/>
          </p:nvPr>
        </p:nvSpPr>
        <p:spPr>
          <a:xfrm>
            <a:off x="-175" y="973900"/>
            <a:ext cx="3876300" cy="386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dirty="0">
                <a:solidFill>
                  <a:schemeClr val="lt1"/>
                </a:solidFill>
              </a:rPr>
              <a:t>Blocks passage between spawning grounds and the ocean</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Create low-flow reservoirs where fish get lost</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Reservoirs have increased surface area and no canopy, causing increased temperatures</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Block sediment flow through watershed</a:t>
            </a:r>
            <a:endParaRPr dirty="0">
              <a:solidFill>
                <a:schemeClr val="lt1"/>
              </a:solidFill>
            </a:endParaRPr>
          </a:p>
          <a:p>
            <a:pPr marL="457200" lvl="0" indent="-342900" algn="l" rtl="0">
              <a:spcBef>
                <a:spcPts val="0"/>
              </a:spcBef>
              <a:spcAft>
                <a:spcPts val="0"/>
              </a:spcAft>
              <a:buClr>
                <a:schemeClr val="lt1"/>
              </a:buClr>
              <a:buSzPts val="1800"/>
              <a:buChar char="●"/>
            </a:pPr>
            <a:r>
              <a:rPr lang="en" dirty="0">
                <a:solidFill>
                  <a:schemeClr val="lt1"/>
                </a:solidFill>
              </a:rPr>
              <a:t>New habitat for invasive species </a:t>
            </a:r>
            <a:endParaRPr dirty="0">
              <a:solidFill>
                <a:schemeClr val="lt1"/>
              </a:solidFill>
            </a:endParaRPr>
          </a:p>
        </p:txBody>
      </p:sp>
      <p:sp>
        <p:nvSpPr>
          <p:cNvPr id="135" name="Google Shape;135;p21"/>
          <p:cNvSpPr/>
          <p:nvPr/>
        </p:nvSpPr>
        <p:spPr>
          <a:xfrm>
            <a:off x="0" y="722150"/>
            <a:ext cx="9144000" cy="80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Google Shape;136;p21"/>
          <p:cNvPicPr preferRelativeResize="0"/>
          <p:nvPr/>
        </p:nvPicPr>
        <p:blipFill>
          <a:blip r:embed="rId3">
            <a:alphaModFix/>
          </a:blip>
          <a:stretch>
            <a:fillRect/>
          </a:stretch>
        </p:blipFill>
        <p:spPr>
          <a:xfrm>
            <a:off x="3876125" y="973750"/>
            <a:ext cx="5162550" cy="3867150"/>
          </a:xfrm>
          <a:prstGeom prst="rect">
            <a:avLst/>
          </a:prstGeom>
          <a:noFill/>
          <a:ln>
            <a:noFill/>
          </a:ln>
        </p:spPr>
      </p:pic>
      <p:pic>
        <p:nvPicPr>
          <p:cNvPr id="137" name="Google Shape;137;p21"/>
          <p:cNvPicPr preferRelativeResize="0"/>
          <p:nvPr/>
        </p:nvPicPr>
        <p:blipFill>
          <a:blip r:embed="rId4">
            <a:alphaModFix/>
          </a:blip>
          <a:stretch>
            <a:fillRect/>
          </a:stretch>
        </p:blipFill>
        <p:spPr>
          <a:xfrm>
            <a:off x="8628100" y="135248"/>
            <a:ext cx="438900" cy="457500"/>
          </a:xfrm>
          <a:prstGeom prst="ellipse">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739</Words>
  <Application>Microsoft Office PowerPoint</Application>
  <PresentationFormat>On-screen Show (16:9)</PresentationFormat>
  <Paragraphs>92</Paragraphs>
  <Slides>20</Slides>
  <Notes>20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Proxima Nova</vt:lpstr>
      <vt:lpstr>Spearmint</vt:lpstr>
      <vt:lpstr>Human Impacts on Salmon </vt:lpstr>
      <vt:lpstr>What do salmon NEED ? </vt:lpstr>
      <vt:lpstr>Pacific Salmon Habitat </vt:lpstr>
      <vt:lpstr>What is a Watershed? </vt:lpstr>
      <vt:lpstr>What is threatening salmon populations? </vt:lpstr>
      <vt:lpstr>What is threatening salmon populations? </vt:lpstr>
      <vt:lpstr>How are humans impacting water quality?  </vt:lpstr>
      <vt:lpstr>How are dams threatening salmon?  </vt:lpstr>
      <vt:lpstr>How do Dams impact salmon? </vt:lpstr>
      <vt:lpstr>What is our solution? </vt:lpstr>
      <vt:lpstr>What is our solution? </vt:lpstr>
      <vt:lpstr>What is our solution? </vt:lpstr>
      <vt:lpstr>How do levees and channels impact salmon? </vt:lpstr>
      <vt:lpstr>What is our solution? </vt:lpstr>
      <vt:lpstr>Another way we are helping salmon habitat? </vt:lpstr>
      <vt:lpstr>Another way we are helping salmon habitat? </vt:lpstr>
      <vt:lpstr>How do invasive species impact salmon? </vt:lpstr>
      <vt:lpstr>How are we increasing salmon populations? </vt:lpstr>
      <vt:lpstr>Why are salmon populations so important? </vt:lpstr>
      <vt:lpstr>What is threatening salmon populations?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Impacts on Salmon </dc:title>
  <cp:lastModifiedBy>brian.burns@tristatesteelheaders.com</cp:lastModifiedBy>
  <cp:revision>2</cp:revision>
  <dcterms:modified xsi:type="dcterms:W3CDTF">2020-08-25T21:25:26Z</dcterms:modified>
</cp:coreProperties>
</file>