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Oswald" panose="020B0604020202020204" charset="0"/>
      <p:regular r:id="rId27"/>
      <p:bold r:id="rId28"/>
    </p:embeddedFont>
    <p:embeddedFont>
      <p:font typeface="Averag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a4ff14ffd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a4ff14ffd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a4ff14ffd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a4ff14ffd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56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1802767" y="1443600"/>
            <a:ext cx="5647216" cy="22563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1802766" y="1717650"/>
            <a:ext cx="5647217" cy="8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Introduction to Salmon</a:t>
            </a:r>
            <a:endParaRPr dirty="0"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2685825" y="2953225"/>
            <a:ext cx="38811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Tri-State Steelheaders </a:t>
            </a: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416" y="393266"/>
            <a:ext cx="6503168" cy="572700"/>
          </a:xfrm>
        </p:spPr>
        <p:txBody>
          <a:bodyPr/>
          <a:lstStyle/>
          <a:p>
            <a:r>
              <a:rPr lang="en-US" dirty="0" smtClean="0"/>
              <a:t>Salmon Begin as </a:t>
            </a:r>
            <a:r>
              <a:rPr lang="en-US" b="1" dirty="0" smtClean="0"/>
              <a:t>EGGS </a:t>
            </a:r>
            <a:r>
              <a:rPr lang="en-US" dirty="0" smtClean="0"/>
              <a:t>in freshwater streams</a:t>
            </a:r>
            <a:endParaRPr lang="en-US" dirty="0"/>
          </a:p>
        </p:txBody>
      </p:sp>
      <p:pic>
        <p:nvPicPr>
          <p:cNvPr id="6" name="Google Shape;246;p28" descr="Image result for spawning salmon grave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4309" y="1314623"/>
            <a:ext cx="3912777" cy="261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48;p28" descr="Image result for spawning salmon grave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403" y="1314623"/>
            <a:ext cx="3510978" cy="261902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68;p14"/>
          <p:cNvSpPr txBox="1">
            <a:spLocks noGrp="1"/>
          </p:cNvSpPr>
          <p:nvPr>
            <p:ph type="body" idx="1"/>
          </p:nvPr>
        </p:nvSpPr>
        <p:spPr>
          <a:xfrm>
            <a:off x="2920681" y="3933645"/>
            <a:ext cx="3682200" cy="9834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b="1" dirty="0" smtClean="0"/>
              <a:t>REDD: </a:t>
            </a:r>
            <a:r>
              <a:rPr lang="en-US" dirty="0" smtClean="0"/>
              <a:t>Nest for salmon eggs</a:t>
            </a:r>
            <a:endParaRPr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64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906" y="410519"/>
            <a:ext cx="8142187" cy="572700"/>
          </a:xfrm>
        </p:spPr>
        <p:txBody>
          <a:bodyPr/>
          <a:lstStyle/>
          <a:p>
            <a:r>
              <a:rPr lang="en-US" b="1" dirty="0" smtClean="0"/>
              <a:t>FECUNDITY: </a:t>
            </a:r>
            <a:r>
              <a:rPr lang="en-US" dirty="0" smtClean="0"/>
              <a:t>the ability to produce an abundance of eggs</a:t>
            </a:r>
            <a:endParaRPr lang="en-US" b="1" dirty="0"/>
          </a:p>
        </p:txBody>
      </p:sp>
      <p:pic>
        <p:nvPicPr>
          <p:cNvPr id="4" name="Google Shape;270;p30" descr="Image result for salmon laying egg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906" y="1389344"/>
            <a:ext cx="3996139" cy="22437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8;p14"/>
          <p:cNvSpPr txBox="1">
            <a:spLocks noGrp="1"/>
          </p:cNvSpPr>
          <p:nvPr>
            <p:ph type="body" idx="1"/>
          </p:nvPr>
        </p:nvSpPr>
        <p:spPr>
          <a:xfrm>
            <a:off x="677813" y="3876225"/>
            <a:ext cx="3682200" cy="9834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 smtClean="0"/>
              <a:t>Salmon Lay 2,000 – 3,000 eggs!</a:t>
            </a:r>
            <a:endParaRPr dirty="0"/>
          </a:p>
        </p:txBody>
      </p:sp>
      <p:sp>
        <p:nvSpPr>
          <p:cNvPr id="6" name="Google Shape;265;p30"/>
          <p:cNvSpPr/>
          <p:nvPr/>
        </p:nvSpPr>
        <p:spPr>
          <a:xfrm>
            <a:off x="677813" y="4039203"/>
            <a:ext cx="3273085" cy="60384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184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906" y="410519"/>
            <a:ext cx="8142187" cy="572700"/>
          </a:xfrm>
        </p:spPr>
        <p:txBody>
          <a:bodyPr/>
          <a:lstStyle/>
          <a:p>
            <a:r>
              <a:rPr lang="en-US" b="1" dirty="0" smtClean="0"/>
              <a:t>FECUNDITY: </a:t>
            </a:r>
            <a:r>
              <a:rPr lang="en-US" dirty="0" smtClean="0"/>
              <a:t>the ability to produce an abundance of eggs</a:t>
            </a:r>
            <a:endParaRPr lang="en-US" b="1" dirty="0"/>
          </a:p>
        </p:txBody>
      </p:sp>
      <p:pic>
        <p:nvPicPr>
          <p:cNvPr id="4" name="Google Shape;270;p30" descr="Image result for salmon laying egg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6285" y="1415908"/>
            <a:ext cx="3996139" cy="22437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8;p14"/>
          <p:cNvSpPr txBox="1">
            <a:spLocks noGrp="1"/>
          </p:cNvSpPr>
          <p:nvPr>
            <p:ph type="body" idx="1"/>
          </p:nvPr>
        </p:nvSpPr>
        <p:spPr>
          <a:xfrm>
            <a:off x="677813" y="3876225"/>
            <a:ext cx="3682200" cy="9834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 smtClean="0"/>
              <a:t>Salmon Lay 2,000 – 3,000 eggs!</a:t>
            </a:r>
            <a:endParaRPr dirty="0"/>
          </a:p>
        </p:txBody>
      </p:sp>
      <p:sp>
        <p:nvSpPr>
          <p:cNvPr id="6" name="Google Shape;265;p30"/>
          <p:cNvSpPr/>
          <p:nvPr/>
        </p:nvSpPr>
        <p:spPr>
          <a:xfrm>
            <a:off x="677813" y="4039203"/>
            <a:ext cx="3273085" cy="60384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pic>
        <p:nvPicPr>
          <p:cNvPr id="7" name="Google Shape;271;p30" descr="Image result for ocean sunfish mola mola"/>
          <p:cNvPicPr preferRelativeResize="0"/>
          <p:nvPr/>
        </p:nvPicPr>
        <p:blipFill rotWithShape="1">
          <a:blip r:embed="rId3">
            <a:alphaModFix/>
          </a:blip>
          <a:srcRect t="7356" b="6505"/>
          <a:stretch/>
        </p:blipFill>
        <p:spPr>
          <a:xfrm>
            <a:off x="4663515" y="1415908"/>
            <a:ext cx="3685725" cy="22437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8;p14"/>
          <p:cNvSpPr txBox="1">
            <a:spLocks/>
          </p:cNvSpPr>
          <p:nvPr/>
        </p:nvSpPr>
        <p:spPr>
          <a:xfrm>
            <a:off x="4548253" y="3876225"/>
            <a:ext cx="3682200" cy="98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r>
              <a:rPr lang="en-US" dirty="0" smtClean="0"/>
              <a:t>Ocean Sunfish lay 300,000,000 eggs!</a:t>
            </a:r>
            <a:endParaRPr lang="en-US" dirty="0"/>
          </a:p>
        </p:txBody>
      </p:sp>
      <p:sp>
        <p:nvSpPr>
          <p:cNvPr id="9" name="Google Shape;265;p30"/>
          <p:cNvSpPr/>
          <p:nvPr/>
        </p:nvSpPr>
        <p:spPr>
          <a:xfrm>
            <a:off x="4492317" y="4039203"/>
            <a:ext cx="3682200" cy="60384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15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83" y="402760"/>
            <a:ext cx="4777885" cy="572700"/>
          </a:xfrm>
        </p:spPr>
        <p:txBody>
          <a:bodyPr/>
          <a:lstStyle/>
          <a:p>
            <a:r>
              <a:rPr lang="en-US" dirty="0" smtClean="0"/>
              <a:t>The eggs then hatch into </a:t>
            </a:r>
            <a:r>
              <a:rPr lang="en-US" b="1" dirty="0" smtClean="0"/>
              <a:t>ALEVIN</a:t>
            </a:r>
            <a:endParaRPr lang="en-US" dirty="0"/>
          </a:p>
        </p:txBody>
      </p:sp>
      <p:sp>
        <p:nvSpPr>
          <p:cNvPr id="4" name="Google Shape;68;p14"/>
          <p:cNvSpPr txBox="1">
            <a:spLocks noGrp="1"/>
          </p:cNvSpPr>
          <p:nvPr>
            <p:ph type="body" idx="1"/>
          </p:nvPr>
        </p:nvSpPr>
        <p:spPr>
          <a:xfrm>
            <a:off x="5913472" y="1840392"/>
            <a:ext cx="2643932" cy="9834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 smtClean="0"/>
              <a:t>Alevin get their nutrients from their </a:t>
            </a:r>
            <a:r>
              <a:rPr lang="en-US" b="1" dirty="0" smtClean="0"/>
              <a:t>YOLK SACS. </a:t>
            </a:r>
            <a:r>
              <a:rPr lang="en-US" dirty="0" smtClean="0"/>
              <a:t> They do not eat until they are “buttoned up”</a:t>
            </a:r>
            <a:endParaRPr dirty="0"/>
          </a:p>
        </p:txBody>
      </p:sp>
      <p:pic>
        <p:nvPicPr>
          <p:cNvPr id="6" name="Google Shape;280;p31" descr="Image result for salmon alevin"/>
          <p:cNvPicPr preferRelativeResize="0"/>
          <p:nvPr/>
        </p:nvPicPr>
        <p:blipFill rotWithShape="1">
          <a:blip r:embed="rId2">
            <a:alphaModFix/>
          </a:blip>
          <a:srcRect l="13046" r="8811"/>
          <a:stretch/>
        </p:blipFill>
        <p:spPr>
          <a:xfrm>
            <a:off x="496083" y="1315529"/>
            <a:ext cx="4623759" cy="3327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177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518" y="186233"/>
            <a:ext cx="7417567" cy="572700"/>
          </a:xfrm>
        </p:spPr>
        <p:txBody>
          <a:bodyPr/>
          <a:lstStyle/>
          <a:p>
            <a:r>
              <a:rPr lang="en-US" dirty="0" smtClean="0"/>
              <a:t>Once the salmon is “buttoned up” they are now </a:t>
            </a:r>
            <a:r>
              <a:rPr lang="en-US" b="1" dirty="0" smtClean="0"/>
              <a:t>FRY</a:t>
            </a:r>
            <a:endParaRPr lang="en-US" dirty="0"/>
          </a:p>
        </p:txBody>
      </p:sp>
      <p:pic>
        <p:nvPicPr>
          <p:cNvPr id="4" name="Google Shape;291;p32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1417" y="906179"/>
            <a:ext cx="6193767" cy="390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1401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0582" y="324255"/>
            <a:ext cx="6002836" cy="572700"/>
          </a:xfrm>
        </p:spPr>
        <p:txBody>
          <a:bodyPr/>
          <a:lstStyle/>
          <a:p>
            <a:r>
              <a:rPr lang="en-US" dirty="0" smtClean="0"/>
              <a:t>Salmon fry eat </a:t>
            </a:r>
            <a:r>
              <a:rPr lang="en-US" b="1" dirty="0" smtClean="0"/>
              <a:t>MACROINVERTEBRATES</a:t>
            </a:r>
            <a:endParaRPr lang="en-US" dirty="0"/>
          </a:p>
        </p:txBody>
      </p:sp>
      <p:pic>
        <p:nvPicPr>
          <p:cNvPr id="4" name="Google Shape;299;p33" descr="Image result for macroinvertebrate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9481" y="1207699"/>
            <a:ext cx="4278127" cy="351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Realistic Stonefly Nymph - FrostyFl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0" b="6396"/>
          <a:stretch/>
        </p:blipFill>
        <p:spPr bwMode="auto">
          <a:xfrm rot="5400000">
            <a:off x="5295254" y="1819194"/>
            <a:ext cx="3485264" cy="22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2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921" y="376014"/>
            <a:ext cx="6434157" cy="572700"/>
          </a:xfrm>
        </p:spPr>
        <p:txBody>
          <a:bodyPr/>
          <a:lstStyle/>
          <a:p>
            <a:r>
              <a:rPr lang="en-US" dirty="0" smtClean="0"/>
              <a:t>Fry travel downstream and grow into </a:t>
            </a:r>
            <a:r>
              <a:rPr lang="en-US" b="1" dirty="0" smtClean="0"/>
              <a:t>SMOLT</a:t>
            </a:r>
            <a:endParaRPr lang="en-US" dirty="0"/>
          </a:p>
        </p:txBody>
      </p:sp>
      <p:pic>
        <p:nvPicPr>
          <p:cNvPr id="4" name="Google Shape;309;p34" descr="Image result for salmon smol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0486" y="1104899"/>
            <a:ext cx="5943026" cy="355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0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32" y="272497"/>
            <a:ext cx="4001508" cy="572700"/>
          </a:xfrm>
        </p:spPr>
        <p:txBody>
          <a:bodyPr/>
          <a:lstStyle/>
          <a:p>
            <a:r>
              <a:rPr lang="en-US" dirty="0" smtClean="0"/>
              <a:t>Smolt live in the </a:t>
            </a:r>
            <a:r>
              <a:rPr lang="en-US" b="1" dirty="0" smtClean="0"/>
              <a:t>ESTUARY</a:t>
            </a:r>
            <a:endParaRPr lang="en-US" dirty="0"/>
          </a:p>
        </p:txBody>
      </p:sp>
      <p:pic>
        <p:nvPicPr>
          <p:cNvPr id="3074" name="Picture 2" descr="Estuary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017725"/>
            <a:ext cx="4882372" cy="36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68;p14"/>
          <p:cNvSpPr txBox="1">
            <a:spLocks/>
          </p:cNvSpPr>
          <p:nvPr/>
        </p:nvSpPr>
        <p:spPr>
          <a:xfrm>
            <a:off x="5539129" y="1359122"/>
            <a:ext cx="3259815" cy="259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r>
              <a:rPr lang="en-US" dirty="0" smtClean="0"/>
              <a:t>An </a:t>
            </a:r>
            <a:r>
              <a:rPr lang="en-US" b="1" dirty="0" smtClean="0"/>
              <a:t>ESTUARY </a:t>
            </a:r>
            <a:r>
              <a:rPr lang="en-US" dirty="0" smtClean="0"/>
              <a:t>is where a freshwater stream/ river meets the saltwater ocean. </a:t>
            </a: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r>
              <a:rPr lang="en-US" dirty="0" smtClean="0"/>
              <a:t>The water is </a:t>
            </a:r>
            <a:r>
              <a:rPr lang="en-US" b="1" dirty="0" smtClean="0"/>
              <a:t>BRACKISH </a:t>
            </a:r>
            <a:r>
              <a:rPr lang="en-US" dirty="0" smtClean="0"/>
              <a:t>meaning a mixture of freshwater and saltwater</a:t>
            </a:r>
            <a:endParaRPr lang="en-US" dirty="0"/>
          </a:p>
        </p:txBody>
      </p:sp>
      <p:sp>
        <p:nvSpPr>
          <p:cNvPr id="7" name="Google Shape;265;p30"/>
          <p:cNvSpPr/>
          <p:nvPr/>
        </p:nvSpPr>
        <p:spPr>
          <a:xfrm>
            <a:off x="5616765" y="2941904"/>
            <a:ext cx="3104539" cy="119525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sp>
        <p:nvSpPr>
          <p:cNvPr id="8" name="Google Shape;265;p30"/>
          <p:cNvSpPr/>
          <p:nvPr/>
        </p:nvSpPr>
        <p:spPr>
          <a:xfrm>
            <a:off x="5616766" y="1541527"/>
            <a:ext cx="3104539" cy="111540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37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9918" y="213092"/>
            <a:ext cx="4743379" cy="572700"/>
          </a:xfrm>
        </p:spPr>
        <p:txBody>
          <a:bodyPr/>
          <a:lstStyle/>
          <a:p>
            <a:r>
              <a:rPr lang="en-US" b="1" dirty="0" smtClean="0"/>
              <a:t>ADULT </a:t>
            </a:r>
            <a:r>
              <a:rPr lang="en-US" dirty="0" smtClean="0"/>
              <a:t>Salmon live in the ocean</a:t>
            </a:r>
            <a:endParaRPr lang="en-US" b="1" dirty="0"/>
          </a:p>
        </p:txBody>
      </p:sp>
      <p:pic>
        <p:nvPicPr>
          <p:cNvPr id="4" name="Google Shape;326;p36" descr="Image result for chinook salmon range map"/>
          <p:cNvPicPr preferRelativeResize="0"/>
          <p:nvPr/>
        </p:nvPicPr>
        <p:blipFill rotWithShape="1">
          <a:blip r:embed="rId2">
            <a:alphaModFix/>
          </a:blip>
          <a:srcRect t="6314"/>
          <a:stretch/>
        </p:blipFill>
        <p:spPr>
          <a:xfrm>
            <a:off x="620593" y="955963"/>
            <a:ext cx="7728647" cy="372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42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35;p37" descr="Image result for crab and shrimp in the ocean"/>
          <p:cNvPicPr preferRelativeResize="0"/>
          <p:nvPr/>
        </p:nvPicPr>
        <p:blipFill rotWithShape="1">
          <a:blip r:embed="rId2">
            <a:alphaModFix/>
          </a:blip>
          <a:srcRect b="6091"/>
          <a:stretch/>
        </p:blipFill>
        <p:spPr>
          <a:xfrm>
            <a:off x="724847" y="1065588"/>
            <a:ext cx="3898678" cy="36961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614" y="324255"/>
            <a:ext cx="3915243" cy="572700"/>
          </a:xfrm>
        </p:spPr>
        <p:txBody>
          <a:bodyPr/>
          <a:lstStyle/>
          <a:p>
            <a:r>
              <a:rPr lang="en-US" dirty="0" smtClean="0"/>
              <a:t>What do adult salmon eat?</a:t>
            </a:r>
            <a:endParaRPr lang="en-US" dirty="0"/>
          </a:p>
        </p:txBody>
      </p:sp>
      <p:pic>
        <p:nvPicPr>
          <p:cNvPr id="4" name="Google Shape;334;p37" descr="Image result for squid"/>
          <p:cNvPicPr preferRelativeResize="0"/>
          <p:nvPr/>
        </p:nvPicPr>
        <p:blipFill rotWithShape="1">
          <a:blip r:embed="rId3">
            <a:alphaModFix/>
          </a:blip>
          <a:srcRect b="20007"/>
          <a:stretch/>
        </p:blipFill>
        <p:spPr>
          <a:xfrm>
            <a:off x="4942957" y="1065588"/>
            <a:ext cx="3574439" cy="21383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8;p14"/>
          <p:cNvSpPr txBox="1">
            <a:spLocks/>
          </p:cNvSpPr>
          <p:nvPr/>
        </p:nvSpPr>
        <p:spPr>
          <a:xfrm>
            <a:off x="4942957" y="3203985"/>
            <a:ext cx="3259815" cy="1297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r>
              <a:rPr lang="en-US" dirty="0" smtClean="0"/>
              <a:t>Adult salmon eat shrimp, crabs, squid, and other fish while they are in the ocean </a:t>
            </a:r>
            <a:endParaRPr lang="en-US" dirty="0"/>
          </a:p>
        </p:txBody>
      </p:sp>
      <p:sp>
        <p:nvSpPr>
          <p:cNvPr id="7" name="Google Shape;265;p30"/>
          <p:cNvSpPr/>
          <p:nvPr/>
        </p:nvSpPr>
        <p:spPr>
          <a:xfrm>
            <a:off x="4942957" y="3372618"/>
            <a:ext cx="3259815" cy="126424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48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5365630" y="418375"/>
            <a:ext cx="36297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Life cannot exist without </a:t>
            </a:r>
            <a:r>
              <a:rPr lang="en" b="1" dirty="0" smtClean="0"/>
              <a:t>WATER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5365630" y="2139352"/>
            <a:ext cx="3682200" cy="1708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 smtClean="0"/>
              <a:t>Water cannot be created or destroyed, it can only cycle. This is called the water cycle.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" name="Google Shape;170;p21" descr="Water Cycle 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786" y="681692"/>
            <a:ext cx="4841051" cy="387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0581" y="298077"/>
            <a:ext cx="6106927" cy="572700"/>
          </a:xfrm>
        </p:spPr>
        <p:txBody>
          <a:bodyPr/>
          <a:lstStyle/>
          <a:p>
            <a:r>
              <a:rPr lang="en-US" dirty="0" smtClean="0"/>
              <a:t>Salmon are an important food source for: </a:t>
            </a:r>
            <a:endParaRPr lang="en-US" dirty="0"/>
          </a:p>
        </p:txBody>
      </p:sp>
      <p:pic>
        <p:nvPicPr>
          <p:cNvPr id="4" name="Google Shape;134;p22"/>
          <p:cNvPicPr preferRelativeResize="0"/>
          <p:nvPr/>
        </p:nvPicPr>
        <p:blipFill rotWithShape="1">
          <a:blip r:embed="rId2">
            <a:alphaModFix/>
          </a:blip>
          <a:srcRect l="19172"/>
          <a:stretch/>
        </p:blipFill>
        <p:spPr>
          <a:xfrm>
            <a:off x="4397426" y="3157798"/>
            <a:ext cx="2401250" cy="166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6;p22"/>
          <p:cNvPicPr preferRelativeResize="0"/>
          <p:nvPr/>
        </p:nvPicPr>
        <p:blipFill rotWithShape="1">
          <a:blip r:embed="rId3">
            <a:alphaModFix/>
          </a:blip>
          <a:srcRect l="8458"/>
          <a:stretch/>
        </p:blipFill>
        <p:spPr>
          <a:xfrm>
            <a:off x="6894550" y="1017725"/>
            <a:ext cx="1937750" cy="376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2"/>
          <p:cNvPicPr preferRelativeResize="0"/>
          <p:nvPr/>
        </p:nvPicPr>
        <p:blipFill rotWithShape="1">
          <a:blip r:embed="rId4">
            <a:alphaModFix/>
          </a:blip>
          <a:srcRect l="21832"/>
          <a:stretch/>
        </p:blipFill>
        <p:spPr>
          <a:xfrm>
            <a:off x="257650" y="3111425"/>
            <a:ext cx="1732145" cy="1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438" y="1017725"/>
            <a:ext cx="1846176" cy="184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0;p22"/>
          <p:cNvPicPr preferRelativeResize="0"/>
          <p:nvPr/>
        </p:nvPicPr>
        <p:blipFill rotWithShape="1">
          <a:blip r:embed="rId6">
            <a:alphaModFix/>
          </a:blip>
          <a:srcRect l="4926" r="6476"/>
          <a:stretch/>
        </p:blipFill>
        <p:spPr>
          <a:xfrm>
            <a:off x="4467025" y="1017725"/>
            <a:ext cx="2331651" cy="18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5;p22"/>
          <p:cNvPicPr preferRelativeResize="0"/>
          <p:nvPr/>
        </p:nvPicPr>
        <p:blipFill rotWithShape="1">
          <a:blip r:embed="rId7">
            <a:alphaModFix/>
          </a:blip>
          <a:srcRect l="16895" b="7680"/>
          <a:stretch/>
        </p:blipFill>
        <p:spPr>
          <a:xfrm>
            <a:off x="2177488" y="1023450"/>
            <a:ext cx="2215875" cy="184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9;p22"/>
          <p:cNvPicPr preferRelativeResize="0"/>
          <p:nvPr/>
        </p:nvPicPr>
        <p:blipFill rotWithShape="1">
          <a:blip r:embed="rId8">
            <a:alphaModFix/>
          </a:blip>
          <a:srcRect l="12128" t="5096" r="12302"/>
          <a:stretch/>
        </p:blipFill>
        <p:spPr>
          <a:xfrm>
            <a:off x="2085672" y="3157798"/>
            <a:ext cx="2215878" cy="166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072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072" y="410519"/>
            <a:ext cx="7641855" cy="572700"/>
          </a:xfrm>
        </p:spPr>
        <p:txBody>
          <a:bodyPr/>
          <a:lstStyle/>
          <a:p>
            <a:r>
              <a:rPr lang="en-US" dirty="0" smtClean="0"/>
              <a:t>Once adults are big enough they become </a:t>
            </a:r>
            <a:r>
              <a:rPr lang="en-US" b="1" dirty="0" smtClean="0"/>
              <a:t>SPAWNERS</a:t>
            </a:r>
            <a:endParaRPr lang="en-US" dirty="0"/>
          </a:p>
        </p:txBody>
      </p:sp>
      <p:pic>
        <p:nvPicPr>
          <p:cNvPr id="4098" name="Picture 2" descr="Salmon sex moves mountains (very slowly) - Futur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97" y="1173001"/>
            <a:ext cx="6552203" cy="374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36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667" y="255244"/>
            <a:ext cx="3725462" cy="572700"/>
          </a:xfrm>
        </p:spPr>
        <p:txBody>
          <a:bodyPr/>
          <a:lstStyle/>
          <a:p>
            <a:r>
              <a:rPr lang="en-US" dirty="0" smtClean="0"/>
              <a:t>The Journey of a </a:t>
            </a:r>
            <a:r>
              <a:rPr lang="en-US" dirty="0" err="1"/>
              <a:t>S</a:t>
            </a:r>
            <a:r>
              <a:rPr lang="en-US" dirty="0" err="1" smtClean="0"/>
              <a:t>pawner</a:t>
            </a:r>
            <a:endParaRPr lang="en-US" dirty="0"/>
          </a:p>
        </p:txBody>
      </p:sp>
      <p:pic>
        <p:nvPicPr>
          <p:cNvPr id="6146" name="Picture 2" descr="Salmon swimming upstream | Salmon run, Salmon river, Fishing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t="-325" r="-242" b="20786"/>
          <a:stretch/>
        </p:blipFill>
        <p:spPr bwMode="auto">
          <a:xfrm>
            <a:off x="575547" y="1273760"/>
            <a:ext cx="5669403" cy="336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68;p14"/>
          <p:cNvSpPr txBox="1">
            <a:spLocks/>
          </p:cNvSpPr>
          <p:nvPr/>
        </p:nvSpPr>
        <p:spPr>
          <a:xfrm>
            <a:off x="6331500" y="1273760"/>
            <a:ext cx="2475298" cy="1297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r>
              <a:rPr lang="en-US" dirty="0" smtClean="0"/>
              <a:t>Spawning salmon use their sense of smell to find their way back to the stream where they hatched.</a:t>
            </a: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r>
              <a:rPr lang="en-US" dirty="0" smtClean="0"/>
              <a:t>Once they spawn the salmon die </a:t>
            </a:r>
            <a:endParaRPr lang="en-US" dirty="0"/>
          </a:p>
        </p:txBody>
      </p:sp>
      <p:sp>
        <p:nvSpPr>
          <p:cNvPr id="6" name="Google Shape;265;p30"/>
          <p:cNvSpPr/>
          <p:nvPr/>
        </p:nvSpPr>
        <p:spPr>
          <a:xfrm>
            <a:off x="6418052" y="1483743"/>
            <a:ext cx="2302195" cy="175978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sp>
        <p:nvSpPr>
          <p:cNvPr id="7" name="Google Shape;265;p30"/>
          <p:cNvSpPr/>
          <p:nvPr/>
        </p:nvSpPr>
        <p:spPr>
          <a:xfrm>
            <a:off x="6418051" y="3453515"/>
            <a:ext cx="2302195" cy="87784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87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salmon bring </a:t>
            </a:r>
            <a:r>
              <a:rPr lang="en-US" b="1" dirty="0" smtClean="0"/>
              <a:t>Marine Derived Nutrients </a:t>
            </a:r>
            <a:r>
              <a:rPr lang="en-US" dirty="0" smtClean="0"/>
              <a:t>to the river</a:t>
            </a:r>
            <a:endParaRPr lang="en-US" dirty="0"/>
          </a:p>
        </p:txBody>
      </p:sp>
      <p:pic>
        <p:nvPicPr>
          <p:cNvPr id="4" name="Google Shape;359;p39" descr="Image result for salmon carcas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7745" y="1981432"/>
            <a:ext cx="3984255" cy="217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60;p39" descr="Image result for salmon carcas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2465" y="1970568"/>
            <a:ext cx="3694341" cy="21997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92946" y="1294727"/>
            <a:ext cx="9926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dirty="0" smtClean="0"/>
              <a:t>ocean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487240" y="956730"/>
            <a:ext cx="4105" cy="3538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67524" y="945208"/>
            <a:ext cx="9301" cy="3495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5790159" y="1310523"/>
            <a:ext cx="87672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dirty="0" smtClean="0"/>
              <a:t>Food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03348" y="1310523"/>
            <a:ext cx="89457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dirty="0"/>
              <a:t>f</a:t>
            </a:r>
            <a:r>
              <a:rPr lang="en-US" dirty="0" smtClean="0"/>
              <a:t>rom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236167" y="4249878"/>
            <a:ext cx="300084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dirty="0" smtClean="0"/>
              <a:t>Food from the ocean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148416" y="961023"/>
            <a:ext cx="9301" cy="3495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265;p30"/>
          <p:cNvSpPr/>
          <p:nvPr/>
        </p:nvSpPr>
        <p:spPr>
          <a:xfrm>
            <a:off x="3227679" y="4284282"/>
            <a:ext cx="3000843" cy="58849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89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carcasses are food for…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503" y="1532038"/>
            <a:ext cx="3190625" cy="2884687"/>
          </a:xfrm>
        </p:spPr>
        <p:txBody>
          <a:bodyPr/>
          <a:lstStyle/>
          <a:p>
            <a:r>
              <a:rPr lang="en-US" sz="2400" dirty="0" smtClean="0"/>
              <a:t>Salmon fry</a:t>
            </a:r>
          </a:p>
          <a:p>
            <a:r>
              <a:rPr lang="en-US" sz="2400" dirty="0" smtClean="0"/>
              <a:t>Macroinvertebrates</a:t>
            </a:r>
          </a:p>
          <a:p>
            <a:r>
              <a:rPr lang="en-US" sz="2400" dirty="0" smtClean="0"/>
              <a:t>Predators</a:t>
            </a:r>
          </a:p>
          <a:p>
            <a:r>
              <a:rPr lang="en-US" sz="2400" dirty="0" smtClean="0"/>
              <a:t>Scavengers</a:t>
            </a:r>
          </a:p>
          <a:p>
            <a:r>
              <a:rPr lang="en-US" sz="2400" dirty="0" smtClean="0"/>
              <a:t>Trees! </a:t>
            </a:r>
          </a:p>
          <a:p>
            <a:r>
              <a:rPr lang="en-US" sz="2400" dirty="0" smtClean="0"/>
              <a:t>Flowers</a:t>
            </a:r>
            <a:endParaRPr lang="en-US" sz="2400" dirty="0"/>
          </a:p>
        </p:txBody>
      </p:sp>
      <p:pic>
        <p:nvPicPr>
          <p:cNvPr id="7170" name="Picture 2" descr="Did You Know: 5 Unexpected Pacific Northwest Tree Facts | Mr. Tre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00" y="1161182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50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5365630" y="704725"/>
            <a:ext cx="36297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What is a </a:t>
            </a:r>
            <a:r>
              <a:rPr lang="en" b="1" dirty="0" smtClean="0"/>
              <a:t>WATERSHED</a:t>
            </a:r>
            <a:r>
              <a:rPr lang="en" dirty="0"/>
              <a:t>?</a:t>
            </a:r>
            <a:endParaRPr dirty="0"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5365630" y="1673525"/>
            <a:ext cx="3682200" cy="23832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 smtClean="0"/>
              <a:t>A watershed is an area of land and water that drains to the same place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 smtClean="0"/>
              <a:t>The boundary of a watershed is a ridgeline </a:t>
            </a:r>
            <a:endParaRPr dirty="0"/>
          </a:p>
        </p:txBody>
      </p:sp>
      <p:pic>
        <p:nvPicPr>
          <p:cNvPr id="5" name="Google Shape;177;p22" descr="http://img.geocaching.com/cache/8e10d488-43de-49ad-8ea4-19eacd08886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528" y="704725"/>
            <a:ext cx="4865828" cy="3817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5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03486"/>
            <a:ext cx="8520600" cy="572700"/>
          </a:xfrm>
        </p:spPr>
        <p:txBody>
          <a:bodyPr/>
          <a:lstStyle/>
          <a:p>
            <a:r>
              <a:rPr lang="en-US" dirty="0" smtClean="0"/>
              <a:t>Mill Creek Watershed</a:t>
            </a:r>
            <a:endParaRPr lang="en-US" dirty="0"/>
          </a:p>
        </p:txBody>
      </p:sp>
      <p:pic>
        <p:nvPicPr>
          <p:cNvPr id="4" name="Picture 2" descr="Image result for walla walla water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29" y="931461"/>
            <a:ext cx="5220742" cy="403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28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2983591" cy="572700"/>
          </a:xfrm>
        </p:spPr>
        <p:txBody>
          <a:bodyPr/>
          <a:lstStyle/>
          <a:p>
            <a:r>
              <a:rPr lang="en-US" dirty="0" smtClean="0"/>
              <a:t>Columbia River Watershed</a:t>
            </a:r>
            <a:endParaRPr lang="en-US" dirty="0"/>
          </a:p>
        </p:txBody>
      </p:sp>
      <p:pic>
        <p:nvPicPr>
          <p:cNvPr id="4" name="Picture 2" descr="Image result for washington state watershed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23" y="159538"/>
            <a:ext cx="4793125" cy="47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78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72" y="220738"/>
            <a:ext cx="8520600" cy="572700"/>
          </a:xfrm>
        </p:spPr>
        <p:txBody>
          <a:bodyPr/>
          <a:lstStyle/>
          <a:p>
            <a:r>
              <a:rPr lang="en-US" dirty="0" smtClean="0"/>
              <a:t>Watershed of the United States</a:t>
            </a:r>
            <a:endParaRPr lang="en-US" dirty="0"/>
          </a:p>
        </p:txBody>
      </p:sp>
      <p:pic>
        <p:nvPicPr>
          <p:cNvPr id="4" name="Picture 2" descr="Image result for us watershed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5" y="793438"/>
            <a:ext cx="7105894" cy="41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984" y="4300819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87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55244"/>
            <a:ext cx="8520600" cy="572700"/>
          </a:xfrm>
        </p:spPr>
        <p:txBody>
          <a:bodyPr/>
          <a:lstStyle/>
          <a:p>
            <a:r>
              <a:rPr lang="en-US" dirty="0" smtClean="0"/>
              <a:t>United States Topographic Map </a:t>
            </a:r>
            <a:endParaRPr lang="en-US" dirty="0"/>
          </a:p>
        </p:txBody>
      </p:sp>
      <p:pic>
        <p:nvPicPr>
          <p:cNvPr id="1026" name="Picture 2" descr="Amazon.com: United States Topographic Wall Map by Raven Map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37" y="1017725"/>
            <a:ext cx="5951926" cy="371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42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255" y="445025"/>
            <a:ext cx="2914579" cy="572700"/>
          </a:xfrm>
        </p:spPr>
        <p:txBody>
          <a:bodyPr/>
          <a:lstStyle/>
          <a:p>
            <a:r>
              <a:rPr lang="en-US" dirty="0" smtClean="0"/>
              <a:t>Salmon Life Cycle</a:t>
            </a:r>
            <a:endParaRPr lang="en-US" dirty="0"/>
          </a:p>
        </p:txBody>
      </p:sp>
      <p:pic>
        <p:nvPicPr>
          <p:cNvPr id="4" name="Picture 2" descr="Image result for salmon life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298" y="671691"/>
            <a:ext cx="4643302" cy="417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68;p14"/>
          <p:cNvSpPr txBox="1">
            <a:spLocks/>
          </p:cNvSpPr>
          <p:nvPr/>
        </p:nvSpPr>
        <p:spPr>
          <a:xfrm>
            <a:off x="311700" y="1149193"/>
            <a:ext cx="3089134" cy="1297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r>
              <a:rPr lang="en-US" dirty="0" smtClean="0"/>
              <a:t>Salmon are an </a:t>
            </a:r>
            <a:r>
              <a:rPr lang="en-US" b="1" dirty="0" smtClean="0"/>
              <a:t>ANADROMOUS </a:t>
            </a:r>
            <a:r>
              <a:rPr lang="en-US" dirty="0" smtClean="0"/>
              <a:t>species</a:t>
            </a: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r>
              <a:rPr lang="en-US" dirty="0"/>
              <a:t>M</a:t>
            </a:r>
            <a:r>
              <a:rPr lang="en-US" dirty="0" smtClean="0"/>
              <a:t>eans “running up” in </a:t>
            </a:r>
            <a:r>
              <a:rPr lang="en-US" dirty="0"/>
              <a:t>G</a:t>
            </a:r>
            <a:r>
              <a:rPr lang="en-US" dirty="0" smtClean="0"/>
              <a:t>reek</a:t>
            </a:r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verage"/>
              <a:buNone/>
            </a:pPr>
            <a:r>
              <a:rPr lang="en-US" dirty="0" smtClean="0"/>
              <a:t>Anadromous means: a fish that spawns in freshwater and lives most of their lives in saltwater. They are migratory. </a:t>
            </a:r>
          </a:p>
        </p:txBody>
      </p:sp>
      <p:sp>
        <p:nvSpPr>
          <p:cNvPr id="7" name="Google Shape;265;p30"/>
          <p:cNvSpPr/>
          <p:nvPr/>
        </p:nvSpPr>
        <p:spPr>
          <a:xfrm>
            <a:off x="311700" y="1359176"/>
            <a:ext cx="3089134" cy="87784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sp>
        <p:nvSpPr>
          <p:cNvPr id="8" name="Google Shape;265;p30"/>
          <p:cNvSpPr/>
          <p:nvPr/>
        </p:nvSpPr>
        <p:spPr>
          <a:xfrm>
            <a:off x="311700" y="2447007"/>
            <a:ext cx="3089134" cy="50978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sp>
        <p:nvSpPr>
          <p:cNvPr id="9" name="Google Shape;265;p30"/>
          <p:cNvSpPr/>
          <p:nvPr/>
        </p:nvSpPr>
        <p:spPr>
          <a:xfrm>
            <a:off x="311700" y="3166772"/>
            <a:ext cx="3089134" cy="141368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240" y="4333008"/>
            <a:ext cx="672697" cy="6963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904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lmon Life Cycle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002" y="307002"/>
            <a:ext cx="8233996" cy="46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3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347</Words>
  <Application>Microsoft Office PowerPoint</Application>
  <PresentationFormat>On-screen Show (16:9)</PresentationFormat>
  <Paragraphs>50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Oswald</vt:lpstr>
      <vt:lpstr>Arial</vt:lpstr>
      <vt:lpstr>Average</vt:lpstr>
      <vt:lpstr>Slate</vt:lpstr>
      <vt:lpstr>Introduction to Salmon</vt:lpstr>
      <vt:lpstr>Life cannot exist without WATER </vt:lpstr>
      <vt:lpstr>What is a WATERSHED?</vt:lpstr>
      <vt:lpstr>Mill Creek Watershed</vt:lpstr>
      <vt:lpstr>Columbia River Watershed</vt:lpstr>
      <vt:lpstr>Watershed of the United States</vt:lpstr>
      <vt:lpstr>United States Topographic Map </vt:lpstr>
      <vt:lpstr>Salmon Life Cycle</vt:lpstr>
      <vt:lpstr>PowerPoint Presentation</vt:lpstr>
      <vt:lpstr>Salmon Begin as EGGS in freshwater streams</vt:lpstr>
      <vt:lpstr>FECUNDITY: the ability to produce an abundance of eggs</vt:lpstr>
      <vt:lpstr>FECUNDITY: the ability to produce an abundance of eggs</vt:lpstr>
      <vt:lpstr>The eggs then hatch into ALEVIN</vt:lpstr>
      <vt:lpstr>Once the salmon is “buttoned up” they are now FRY</vt:lpstr>
      <vt:lpstr>Salmon fry eat MACROINVERTEBRATES</vt:lpstr>
      <vt:lpstr>Fry travel downstream and grow into SMOLT</vt:lpstr>
      <vt:lpstr>Smolt live in the ESTUARY</vt:lpstr>
      <vt:lpstr>ADULT Salmon live in the ocean</vt:lpstr>
      <vt:lpstr>What do adult salmon eat?</vt:lpstr>
      <vt:lpstr>Salmon are an important food source for: </vt:lpstr>
      <vt:lpstr>Once adults are big enough they become SPAWNERS</vt:lpstr>
      <vt:lpstr>The Journey of a Spawner</vt:lpstr>
      <vt:lpstr>Dead salmon bring Marine Derived Nutrients to the river</vt:lpstr>
      <vt:lpstr>Dead carcasses are food for…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Osmoregulation</dc:title>
  <dc:creator>AmeriCorps</dc:creator>
  <cp:lastModifiedBy>brian.burns@tristatesteelheaders.com</cp:lastModifiedBy>
  <cp:revision>13</cp:revision>
  <dcterms:modified xsi:type="dcterms:W3CDTF">2020-08-24T18:13:52Z</dcterms:modified>
</cp:coreProperties>
</file>