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9144000" cy="5143500" type="screen16x9"/>
  <p:notesSz cx="6858000" cy="9144000"/>
  <p:embeddedFontLst>
    <p:embeddedFont>
      <p:font typeface="Oswald" panose="020B0604020202020204" charset="0"/>
      <p:regular r:id="rId32"/>
      <p:bold r:id="rId33"/>
    </p:embeddedFont>
    <p:embeddedFont>
      <p:font typeface="Average" panose="020B0604020202020204" charset="0"/>
      <p:regular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756"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9307ab70d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9307ab70d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9307ab70db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9307ab70db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9307ab70db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9307ab70db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92a01e677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92a01e677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9307ab70db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9307ab70db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8f3cb28c3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8f3cb28c3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9307ab70db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9307ab70db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9307ab70d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9307ab70d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9307ab70db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9307ab70db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9307ab70db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9307ab70db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8ece9a804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8ece9a804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92a01e677c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92a01e677c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9307ab70db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9307ab70db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92a01e677c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92a01e677c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9307ab70db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9307ab70db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9307ab70db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9307ab70db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9307ab70db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9307ab70db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92a01e677c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92a01e677c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9307ab70db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9307ab70db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9307ab70db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9307ab70db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9307ab70db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9307ab70db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92c10fadf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92c10fadf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900f1caf7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900f1caf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8d22ce7df2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8d22ce7df2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92a01e677c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92a01e677c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8f3cb28c3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8f3cb28c3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92a01e677c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92a01e677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92a01e677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92a01e677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Google Shape;15;p2"/>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Google Shape;16;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255275"/>
            <a:ext cx="8520600" cy="18906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Google Shape;35;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62271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8" name="Google Shape;38;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5" name="Google Shape;45;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Google Shape;48;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671250" y="270525"/>
            <a:ext cx="7801500" cy="989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300"/>
              <a:t>Salmon Legends in Indigenous Culture</a:t>
            </a:r>
            <a:endParaRPr sz="4300"/>
          </a:p>
        </p:txBody>
      </p:sp>
      <p:sp>
        <p:nvSpPr>
          <p:cNvPr id="60" name="Google Shape;60;p13"/>
          <p:cNvSpPr txBox="1">
            <a:spLocks noGrp="1"/>
          </p:cNvSpPr>
          <p:nvPr>
            <p:ph type="subTitle" idx="1"/>
          </p:nvPr>
        </p:nvSpPr>
        <p:spPr>
          <a:xfrm>
            <a:off x="671250" y="4350926"/>
            <a:ext cx="7801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Tri-State Steelheaders</a:t>
            </a:r>
            <a:endParaRPr/>
          </a:p>
        </p:txBody>
      </p:sp>
      <p:pic>
        <p:nvPicPr>
          <p:cNvPr id="61" name="Google Shape;61;p13"/>
          <p:cNvPicPr preferRelativeResize="0"/>
          <p:nvPr/>
        </p:nvPicPr>
        <p:blipFill>
          <a:blip r:embed="rId3">
            <a:alphaModFix/>
          </a:blip>
          <a:stretch>
            <a:fillRect/>
          </a:stretch>
        </p:blipFill>
        <p:spPr>
          <a:xfrm>
            <a:off x="1714500" y="1386188"/>
            <a:ext cx="5715000" cy="28384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2"/>
          <p:cNvSpPr txBox="1">
            <a:spLocks noGrp="1"/>
          </p:cNvSpPr>
          <p:nvPr>
            <p:ph type="body" idx="1"/>
          </p:nvPr>
        </p:nvSpPr>
        <p:spPr>
          <a:xfrm>
            <a:off x="311700" y="1217750"/>
            <a:ext cx="3939300" cy="380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There was a time when Coyote told the other creatures they would be reduced in power, there were others that were coming and would rule over them all. The people with two legs.</a:t>
            </a:r>
            <a:endParaRPr/>
          </a:p>
          <a:p>
            <a:pPr marL="0" lvl="0" indent="0" algn="l" rtl="0">
              <a:spcBef>
                <a:spcPts val="1600"/>
              </a:spcBef>
              <a:spcAft>
                <a:spcPts val="1600"/>
              </a:spcAft>
              <a:buNone/>
            </a:pPr>
            <a:r>
              <a:rPr lang="en"/>
              <a:t>So he began to prepare. He came up the Columbia River to the Chelan river and asked the Five Sisters what he should do. They told him to fix the river because there were no salmon</a:t>
            </a:r>
            <a:endParaRPr/>
          </a:p>
        </p:txBody>
      </p:sp>
      <p:sp>
        <p:nvSpPr>
          <p:cNvPr id="125" name="Google Shape;125;p22"/>
          <p:cNvSpPr txBox="1">
            <a:spLocks noGrp="1"/>
          </p:cNvSpPr>
          <p:nvPr>
            <p:ph type="title"/>
          </p:nvPr>
        </p:nvSpPr>
        <p:spPr>
          <a:xfrm>
            <a:off x="311700" y="4047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Deep Waters (Tsi Laan) - Yakima Legend</a:t>
            </a:r>
            <a:endParaRPr/>
          </a:p>
        </p:txBody>
      </p:sp>
      <p:pic>
        <p:nvPicPr>
          <p:cNvPr id="126" name="Google Shape;126;p22"/>
          <p:cNvPicPr preferRelativeResize="0"/>
          <p:nvPr/>
        </p:nvPicPr>
        <p:blipFill>
          <a:blip r:embed="rId3">
            <a:alphaModFix/>
          </a:blip>
          <a:stretch>
            <a:fillRect/>
          </a:stretch>
        </p:blipFill>
        <p:spPr>
          <a:xfrm>
            <a:off x="4412700" y="1515800"/>
            <a:ext cx="4419600" cy="2946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3"/>
          <p:cNvSpPr txBox="1">
            <a:spLocks noGrp="1"/>
          </p:cNvSpPr>
          <p:nvPr>
            <p:ph type="body" idx="1"/>
          </p:nvPr>
        </p:nvSpPr>
        <p:spPr>
          <a:xfrm>
            <a:off x="444550" y="1280725"/>
            <a:ext cx="5021100" cy="325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Coyote built steps with rocks,  widened a narrow gorge, made deeper pools, created rapids from mud flats and fixed streams for the salmon to spawn. All for the people. </a:t>
            </a:r>
            <a:endParaRPr/>
          </a:p>
          <a:p>
            <a:pPr marL="0" lvl="0" indent="0" algn="l" rtl="0">
              <a:spcBef>
                <a:spcPts val="1600"/>
              </a:spcBef>
              <a:spcAft>
                <a:spcPts val="0"/>
              </a:spcAft>
              <a:buNone/>
            </a:pPr>
            <a:r>
              <a:rPr lang="en"/>
              <a:t>But when he asked the people if he could marry a pretty girl in return, he was denied. For the people felt they didn't need the salmon, they had enough food. </a:t>
            </a:r>
            <a:endParaRPr/>
          </a:p>
          <a:p>
            <a:pPr marL="0" lvl="0" indent="0" algn="l" rtl="0">
              <a:spcBef>
                <a:spcPts val="1600"/>
              </a:spcBef>
              <a:spcAft>
                <a:spcPts val="1600"/>
              </a:spcAft>
              <a:buNone/>
            </a:pPr>
            <a:r>
              <a:rPr lang="en"/>
              <a:t>Coyote was angry and destroyed all of his work. </a:t>
            </a:r>
            <a:endParaRPr/>
          </a:p>
        </p:txBody>
      </p:sp>
      <p:sp>
        <p:nvSpPr>
          <p:cNvPr id="132" name="Google Shape;132;p23"/>
          <p:cNvSpPr txBox="1">
            <a:spLocks noGrp="1"/>
          </p:cNvSpPr>
          <p:nvPr>
            <p:ph type="title"/>
          </p:nvPr>
        </p:nvSpPr>
        <p:spPr>
          <a:xfrm>
            <a:off x="311700" y="4047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Deep Waters (Tsi Laan) - Yakima Legend</a:t>
            </a:r>
            <a:endParaRPr/>
          </a:p>
        </p:txBody>
      </p:sp>
      <p:pic>
        <p:nvPicPr>
          <p:cNvPr id="133" name="Google Shape;133;p23"/>
          <p:cNvPicPr preferRelativeResize="0"/>
          <p:nvPr/>
        </p:nvPicPr>
        <p:blipFill>
          <a:blip r:embed="rId3">
            <a:alphaModFix/>
          </a:blip>
          <a:stretch>
            <a:fillRect/>
          </a:stretch>
        </p:blipFill>
        <p:spPr>
          <a:xfrm>
            <a:off x="5676400" y="977425"/>
            <a:ext cx="2895956" cy="38612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4"/>
          <p:cNvSpPr txBox="1">
            <a:spLocks noGrp="1"/>
          </p:cNvSpPr>
          <p:nvPr>
            <p:ph type="body" idx="1"/>
          </p:nvPr>
        </p:nvSpPr>
        <p:spPr>
          <a:xfrm>
            <a:off x="533100" y="1350600"/>
            <a:ext cx="3452100" cy="344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When Coyote was finished destroying the fishing sites he left his canoe in the river and turned it to stone.</a:t>
            </a:r>
            <a:endParaRPr/>
          </a:p>
          <a:p>
            <a:pPr marL="0" lvl="0" indent="0" algn="l" rtl="0">
              <a:spcBef>
                <a:spcPts val="1600"/>
              </a:spcBef>
              <a:spcAft>
                <a:spcPts val="1600"/>
              </a:spcAft>
              <a:buNone/>
            </a:pPr>
            <a:r>
              <a:rPr lang="en"/>
              <a:t>Coyote said “the lakes can have only small fish now” and this is why many places in North Central Washington are without Salmon.</a:t>
            </a:r>
            <a:endParaRPr/>
          </a:p>
        </p:txBody>
      </p:sp>
      <p:sp>
        <p:nvSpPr>
          <p:cNvPr id="139" name="Google Shape;139;p24"/>
          <p:cNvSpPr txBox="1">
            <a:spLocks noGrp="1"/>
          </p:cNvSpPr>
          <p:nvPr>
            <p:ph type="title"/>
          </p:nvPr>
        </p:nvSpPr>
        <p:spPr>
          <a:xfrm>
            <a:off x="311700" y="4047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Deep Waters (Tsi Laan) - Yakima Legend</a:t>
            </a:r>
            <a:endParaRPr/>
          </a:p>
        </p:txBody>
      </p:sp>
      <p:pic>
        <p:nvPicPr>
          <p:cNvPr id="140" name="Google Shape;140;p24"/>
          <p:cNvPicPr preferRelativeResize="0"/>
          <p:nvPr/>
        </p:nvPicPr>
        <p:blipFill>
          <a:blip r:embed="rId3">
            <a:alphaModFix/>
          </a:blip>
          <a:stretch>
            <a:fillRect/>
          </a:stretch>
        </p:blipFill>
        <p:spPr>
          <a:xfrm>
            <a:off x="4372725" y="1217825"/>
            <a:ext cx="4339525" cy="34411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25"/>
          <p:cNvPicPr preferRelativeResize="0"/>
          <p:nvPr/>
        </p:nvPicPr>
        <p:blipFill rotWithShape="1">
          <a:blip r:embed="rId3">
            <a:alphaModFix/>
          </a:blip>
          <a:srcRect l="2424" t="8921" r="15094" b="22660"/>
          <a:stretch/>
        </p:blipFill>
        <p:spPr>
          <a:xfrm>
            <a:off x="760712" y="171850"/>
            <a:ext cx="7622574" cy="4799800"/>
          </a:xfrm>
          <a:prstGeom prst="rect">
            <a:avLst/>
          </a:prstGeom>
          <a:noFill/>
          <a:ln>
            <a:noFill/>
          </a:ln>
        </p:spPr>
      </p:pic>
      <p:sp>
        <p:nvSpPr>
          <p:cNvPr id="146" name="Google Shape;146;p25"/>
          <p:cNvSpPr/>
          <p:nvPr/>
        </p:nvSpPr>
        <p:spPr>
          <a:xfrm rot="4374271">
            <a:off x="2434081" y="908869"/>
            <a:ext cx="174511" cy="322267"/>
          </a:xfrm>
          <a:prstGeom prst="down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5"/>
          <p:cNvSpPr txBox="1">
            <a:spLocks noGrp="1"/>
          </p:cNvSpPr>
          <p:nvPr>
            <p:ph type="title"/>
          </p:nvPr>
        </p:nvSpPr>
        <p:spPr>
          <a:xfrm>
            <a:off x="2574288" y="783650"/>
            <a:ext cx="2685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0000"/>
                </a:solidFill>
              </a:rPr>
              <a:t>Squamish Tribes</a:t>
            </a:r>
            <a:endParaRPr>
              <a:solidFill>
                <a:srgbClr val="FF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6"/>
          <p:cNvSpPr txBox="1">
            <a:spLocks noGrp="1"/>
          </p:cNvSpPr>
          <p:nvPr>
            <p:ph type="title"/>
          </p:nvPr>
        </p:nvSpPr>
        <p:spPr>
          <a:xfrm>
            <a:off x="311700" y="1495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Why the Salmon Come to the Squamish Waters -</a:t>
            </a:r>
            <a:endParaRPr/>
          </a:p>
          <a:p>
            <a:pPr marL="0" lvl="0" indent="0" algn="ctr" rtl="0">
              <a:spcBef>
                <a:spcPts val="0"/>
              </a:spcBef>
              <a:spcAft>
                <a:spcPts val="0"/>
              </a:spcAft>
              <a:buNone/>
            </a:pPr>
            <a:r>
              <a:rPr lang="en"/>
              <a:t>Squamish Legend</a:t>
            </a:r>
            <a:endParaRPr/>
          </a:p>
        </p:txBody>
      </p:sp>
      <p:sp>
        <p:nvSpPr>
          <p:cNvPr id="153" name="Google Shape;153;p26"/>
          <p:cNvSpPr txBox="1">
            <a:spLocks noGrp="1"/>
          </p:cNvSpPr>
          <p:nvPr>
            <p:ph type="body" idx="1"/>
          </p:nvPr>
        </p:nvSpPr>
        <p:spPr>
          <a:xfrm>
            <a:off x="3741725" y="1306325"/>
            <a:ext cx="4959300" cy="344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Long ago when animals and human beings were the same, there were Four Brothers who went about doing good. </a:t>
            </a:r>
            <a:endParaRPr/>
          </a:p>
          <a:p>
            <a:pPr marL="0" lvl="0" indent="0" algn="l" rtl="0">
              <a:spcBef>
                <a:spcPts val="1600"/>
              </a:spcBef>
              <a:spcAft>
                <a:spcPts val="1600"/>
              </a:spcAft>
              <a:buNone/>
            </a:pPr>
            <a:r>
              <a:rPr lang="en"/>
              <a:t>The Four Brothers stayed a while with the Suquamish tribe. The chief, knowing the powers of the brothers, asked  “Won’t you bring the salmon people to our shores? We are often short of food. We know that salmon is good, but they never come to our waters”</a:t>
            </a:r>
            <a:endParaRPr/>
          </a:p>
        </p:txBody>
      </p:sp>
      <p:pic>
        <p:nvPicPr>
          <p:cNvPr id="154" name="Google Shape;154;p26"/>
          <p:cNvPicPr preferRelativeResize="0"/>
          <p:nvPr/>
        </p:nvPicPr>
        <p:blipFill rotWithShape="1">
          <a:blip r:embed="rId3">
            <a:alphaModFix/>
          </a:blip>
          <a:srcRect l="11091" r="16318"/>
          <a:stretch/>
        </p:blipFill>
        <p:spPr>
          <a:xfrm>
            <a:off x="550600" y="1158300"/>
            <a:ext cx="2605325" cy="35893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7"/>
          <p:cNvSpPr txBox="1">
            <a:spLocks noGrp="1"/>
          </p:cNvSpPr>
          <p:nvPr>
            <p:ph type="title"/>
          </p:nvPr>
        </p:nvSpPr>
        <p:spPr>
          <a:xfrm>
            <a:off x="311700" y="1495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Why the Salmon Come to the Squamish Waters</a:t>
            </a:r>
            <a:endParaRPr/>
          </a:p>
          <a:p>
            <a:pPr marL="0" lvl="0" indent="0" algn="ctr" rtl="0">
              <a:spcBef>
                <a:spcPts val="0"/>
              </a:spcBef>
              <a:spcAft>
                <a:spcPts val="0"/>
              </a:spcAft>
              <a:buNone/>
            </a:pPr>
            <a:r>
              <a:rPr lang="en"/>
              <a:t>Squamish Legend</a:t>
            </a:r>
            <a:endParaRPr/>
          </a:p>
        </p:txBody>
      </p:sp>
      <p:sp>
        <p:nvSpPr>
          <p:cNvPr id="160" name="Google Shape;160;p27"/>
          <p:cNvSpPr txBox="1">
            <a:spLocks noGrp="1"/>
          </p:cNvSpPr>
          <p:nvPr>
            <p:ph type="body" idx="1"/>
          </p:nvPr>
        </p:nvSpPr>
        <p:spPr>
          <a:xfrm>
            <a:off x="5580125" y="1276500"/>
            <a:ext cx="3429300" cy="259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After asking Snookum (the sun) the brothers knew to go west, prepare for a long journey and bring medicine.</a:t>
            </a:r>
            <a:endParaRPr/>
          </a:p>
          <a:p>
            <a:pPr marL="0" lvl="0" indent="0" algn="l" rtl="0">
              <a:spcBef>
                <a:spcPts val="1600"/>
              </a:spcBef>
              <a:spcAft>
                <a:spcPts val="0"/>
              </a:spcAft>
              <a:buNone/>
            </a:pPr>
            <a:r>
              <a:rPr lang="en"/>
              <a:t>After paddling for many days they came to an island with smoke rising in many colors, the sun told them this was the home of the salmon people. </a:t>
            </a:r>
            <a:endParaRPr/>
          </a:p>
          <a:p>
            <a:pPr marL="0" lvl="0" indent="0" algn="l" rtl="0">
              <a:spcBef>
                <a:spcPts val="1600"/>
              </a:spcBef>
              <a:spcAft>
                <a:spcPts val="1600"/>
              </a:spcAft>
              <a:buNone/>
            </a:pPr>
            <a:endParaRPr/>
          </a:p>
        </p:txBody>
      </p:sp>
      <p:pic>
        <p:nvPicPr>
          <p:cNvPr id="161" name="Google Shape;161;p27"/>
          <p:cNvPicPr preferRelativeResize="0"/>
          <p:nvPr/>
        </p:nvPicPr>
        <p:blipFill>
          <a:blip r:embed="rId3">
            <a:alphaModFix/>
          </a:blip>
          <a:stretch>
            <a:fillRect/>
          </a:stretch>
        </p:blipFill>
        <p:spPr>
          <a:xfrm>
            <a:off x="174525" y="1726229"/>
            <a:ext cx="5097049" cy="21407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8"/>
          <p:cNvSpPr txBox="1">
            <a:spLocks noGrp="1"/>
          </p:cNvSpPr>
          <p:nvPr>
            <p:ph type="title"/>
          </p:nvPr>
        </p:nvSpPr>
        <p:spPr>
          <a:xfrm>
            <a:off x="311700" y="1495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Why the Salmon Come to the Squamish Waters</a:t>
            </a:r>
            <a:endParaRPr/>
          </a:p>
          <a:p>
            <a:pPr marL="0" lvl="0" indent="0" algn="ctr" rtl="0">
              <a:spcBef>
                <a:spcPts val="0"/>
              </a:spcBef>
              <a:spcAft>
                <a:spcPts val="0"/>
              </a:spcAft>
              <a:buNone/>
            </a:pPr>
            <a:r>
              <a:rPr lang="en"/>
              <a:t>Squamish Legend</a:t>
            </a:r>
            <a:endParaRPr/>
          </a:p>
        </p:txBody>
      </p:sp>
      <p:sp>
        <p:nvSpPr>
          <p:cNvPr id="167" name="Google Shape;167;p28"/>
          <p:cNvSpPr txBox="1">
            <a:spLocks noGrp="1"/>
          </p:cNvSpPr>
          <p:nvPr>
            <p:ph type="body" idx="1"/>
          </p:nvPr>
        </p:nvSpPr>
        <p:spPr>
          <a:xfrm>
            <a:off x="4949300" y="1504075"/>
            <a:ext cx="4131900" cy="304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Shortly before the visitors had landed, the chief had directed four of his young people to swim into the trap. The four drew their blankets over their heads and walked into the sea, turning into salmon.</a:t>
            </a:r>
            <a:endParaRPr/>
          </a:p>
          <a:p>
            <a:pPr marL="0" lvl="0" indent="0" algn="l" rtl="0">
              <a:spcBef>
                <a:spcPts val="1600"/>
              </a:spcBef>
              <a:spcAft>
                <a:spcPts val="0"/>
              </a:spcAft>
              <a:buNone/>
            </a:pPr>
            <a:r>
              <a:rPr lang="en"/>
              <a:t>These salmon were then taken from the trap when the people were ready to feast. </a:t>
            </a:r>
            <a:endParaRPr/>
          </a:p>
          <a:p>
            <a:pPr marL="0" lvl="0" indent="0" algn="l" rtl="0">
              <a:spcBef>
                <a:spcPts val="1600"/>
              </a:spcBef>
              <a:spcAft>
                <a:spcPts val="0"/>
              </a:spcAft>
              <a:buNone/>
            </a:pPr>
            <a:r>
              <a:rPr lang="en"/>
              <a:t>The salmon were cooked and served. </a:t>
            </a:r>
            <a:endParaRPr/>
          </a:p>
          <a:p>
            <a:pPr marL="0" lvl="0" indent="0" algn="l" rtl="0">
              <a:spcBef>
                <a:spcPts val="1600"/>
              </a:spcBef>
              <a:spcAft>
                <a:spcPts val="1600"/>
              </a:spcAft>
              <a:buNone/>
            </a:pPr>
            <a:endParaRPr/>
          </a:p>
        </p:txBody>
      </p:sp>
      <p:pic>
        <p:nvPicPr>
          <p:cNvPr id="168" name="Google Shape;168;p28"/>
          <p:cNvPicPr preferRelativeResize="0"/>
          <p:nvPr/>
        </p:nvPicPr>
        <p:blipFill rotWithShape="1">
          <a:blip r:embed="rId3">
            <a:alphaModFix/>
          </a:blip>
          <a:srcRect r="40497"/>
          <a:stretch/>
        </p:blipFill>
        <p:spPr>
          <a:xfrm>
            <a:off x="188000" y="1576875"/>
            <a:ext cx="4606324" cy="29029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9"/>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Why the Salmon Come to the Squamish Waters</a:t>
            </a:r>
            <a:endParaRPr/>
          </a:p>
          <a:p>
            <a:pPr marL="0" lvl="0" indent="0" algn="ctr" rtl="0">
              <a:spcBef>
                <a:spcPts val="0"/>
              </a:spcBef>
              <a:spcAft>
                <a:spcPts val="0"/>
              </a:spcAft>
              <a:buNone/>
            </a:pPr>
            <a:r>
              <a:rPr lang="en"/>
              <a:t>Squamish Legend</a:t>
            </a:r>
            <a:endParaRPr/>
          </a:p>
        </p:txBody>
      </p:sp>
      <p:sp>
        <p:nvSpPr>
          <p:cNvPr id="174" name="Google Shape;174;p29"/>
          <p:cNvSpPr txBox="1">
            <a:spLocks noGrp="1"/>
          </p:cNvSpPr>
          <p:nvPr>
            <p:ph type="body" idx="1"/>
          </p:nvPr>
        </p:nvSpPr>
        <p:spPr>
          <a:xfrm>
            <a:off x="3653400" y="1237026"/>
            <a:ext cx="5178900" cy="362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Chief told the guests to “eat all you wish, but do not throw away any of the bones. Be sure to lay them aside carefully.”</a:t>
            </a:r>
            <a:endParaRPr/>
          </a:p>
          <a:p>
            <a:pPr marL="0" lvl="0" indent="0" algn="l" rtl="0">
              <a:spcBef>
                <a:spcPts val="1600"/>
              </a:spcBef>
              <a:spcAft>
                <a:spcPts val="0"/>
              </a:spcAft>
              <a:buNone/>
            </a:pPr>
            <a:r>
              <a:rPr lang="en"/>
              <a:t>The Salmon people then collected the bones and threw them into the sea. The four young people from before returned from the water.</a:t>
            </a:r>
            <a:endParaRPr/>
          </a:p>
          <a:p>
            <a:pPr marL="0" lvl="0" indent="0" algn="l" rtl="0">
              <a:spcBef>
                <a:spcPts val="1600"/>
              </a:spcBef>
              <a:spcAft>
                <a:spcPts val="1600"/>
              </a:spcAft>
              <a:buNone/>
            </a:pPr>
            <a:r>
              <a:rPr lang="en"/>
              <a:t>The fourth night a curious visitor secretly kept some of the bones. Once the rest were thrown into the sea the salmon people emerged, yet one emerged without bones for cheek bones or a nose. </a:t>
            </a:r>
            <a:endParaRPr/>
          </a:p>
        </p:txBody>
      </p:sp>
      <p:pic>
        <p:nvPicPr>
          <p:cNvPr id="175" name="Google Shape;175;p29"/>
          <p:cNvPicPr preferRelativeResize="0"/>
          <p:nvPr/>
        </p:nvPicPr>
        <p:blipFill>
          <a:blip r:embed="rId3">
            <a:alphaModFix/>
          </a:blip>
          <a:stretch>
            <a:fillRect/>
          </a:stretch>
        </p:blipFill>
        <p:spPr>
          <a:xfrm>
            <a:off x="311700" y="1104125"/>
            <a:ext cx="2903076" cy="36212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0"/>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Why the Salmon Come to the Squamish Waters</a:t>
            </a:r>
            <a:endParaRPr/>
          </a:p>
          <a:p>
            <a:pPr marL="0" lvl="0" indent="0" algn="ctr" rtl="0">
              <a:spcBef>
                <a:spcPts val="0"/>
              </a:spcBef>
              <a:spcAft>
                <a:spcPts val="0"/>
              </a:spcAft>
              <a:buNone/>
            </a:pPr>
            <a:r>
              <a:rPr lang="en"/>
              <a:t>Squamish Legend</a:t>
            </a:r>
            <a:endParaRPr/>
          </a:p>
        </p:txBody>
      </p:sp>
      <p:sp>
        <p:nvSpPr>
          <p:cNvPr id="181" name="Google Shape;181;p30"/>
          <p:cNvSpPr txBox="1">
            <a:spLocks noGrp="1"/>
          </p:cNvSpPr>
          <p:nvPr>
            <p:ph type="body" idx="1"/>
          </p:nvPr>
        </p:nvSpPr>
        <p:spPr>
          <a:xfrm>
            <a:off x="4782325" y="1237025"/>
            <a:ext cx="4050000" cy="362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visitor gave the people the bones and was now sure they had found the Salmon People. </a:t>
            </a:r>
            <a:endParaRPr/>
          </a:p>
          <a:p>
            <a:pPr marL="0" lvl="0" indent="0" algn="l" rtl="0">
              <a:spcBef>
                <a:spcPts val="1600"/>
              </a:spcBef>
              <a:spcAft>
                <a:spcPts val="0"/>
              </a:spcAft>
              <a:buNone/>
            </a:pPr>
            <a:r>
              <a:rPr lang="en"/>
              <a:t>The Squamish Chief says “we have come to visit you, We came to ask you to let some of your Salmon People visit Squamish water”</a:t>
            </a:r>
            <a:endParaRPr/>
          </a:p>
          <a:p>
            <a:pPr marL="0" lvl="0" indent="0" algn="l" rtl="0">
              <a:spcBef>
                <a:spcPts val="1600"/>
              </a:spcBef>
              <a:spcAft>
                <a:spcPts val="1600"/>
              </a:spcAft>
              <a:buNone/>
            </a:pPr>
            <a:r>
              <a:rPr lang="en"/>
              <a:t>The Salmon Chief agreed, so long as the bones are always returned to the water.</a:t>
            </a:r>
            <a:endParaRPr/>
          </a:p>
        </p:txBody>
      </p:sp>
      <p:pic>
        <p:nvPicPr>
          <p:cNvPr id="182" name="Google Shape;182;p30"/>
          <p:cNvPicPr preferRelativeResize="0"/>
          <p:nvPr/>
        </p:nvPicPr>
        <p:blipFill>
          <a:blip r:embed="rId3">
            <a:alphaModFix/>
          </a:blip>
          <a:stretch>
            <a:fillRect/>
          </a:stretch>
        </p:blipFill>
        <p:spPr>
          <a:xfrm>
            <a:off x="130250" y="1539363"/>
            <a:ext cx="4549675" cy="30166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1"/>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Why the Salmon Come to the Squamish Waters</a:t>
            </a:r>
            <a:endParaRPr/>
          </a:p>
          <a:p>
            <a:pPr marL="0" lvl="0" indent="0" algn="ctr" rtl="0">
              <a:spcBef>
                <a:spcPts val="0"/>
              </a:spcBef>
              <a:spcAft>
                <a:spcPts val="0"/>
              </a:spcAft>
              <a:buNone/>
            </a:pPr>
            <a:r>
              <a:rPr lang="en"/>
              <a:t>Squamish Legend</a:t>
            </a:r>
            <a:endParaRPr/>
          </a:p>
        </p:txBody>
      </p:sp>
      <p:sp>
        <p:nvSpPr>
          <p:cNvPr id="188" name="Google Shape;188;p31"/>
          <p:cNvSpPr txBox="1">
            <a:spLocks noGrp="1"/>
          </p:cNvSpPr>
          <p:nvPr>
            <p:ph type="body" idx="1"/>
          </p:nvPr>
        </p:nvSpPr>
        <p:spPr>
          <a:xfrm>
            <a:off x="4782300" y="1636700"/>
            <a:ext cx="4050000" cy="260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chief says “I will send spring salmon to you first in the season. After them I will send the Sockeye, then Coho, Dog-salmon and last Humpback”</a:t>
            </a:r>
            <a:endParaRPr/>
          </a:p>
          <a:p>
            <a:pPr marL="0" lvl="0" indent="0" algn="l" rtl="0">
              <a:spcBef>
                <a:spcPts val="1600"/>
              </a:spcBef>
              <a:spcAft>
                <a:spcPts val="1600"/>
              </a:spcAft>
              <a:buNone/>
            </a:pPr>
            <a:r>
              <a:rPr lang="en"/>
              <a:t>Ever since, salmon have visited the Saquamish, and they were always sure to return the bones to the water.</a:t>
            </a:r>
            <a:endParaRPr/>
          </a:p>
        </p:txBody>
      </p:sp>
      <p:pic>
        <p:nvPicPr>
          <p:cNvPr id="189" name="Google Shape;189;p31"/>
          <p:cNvPicPr preferRelativeResize="0"/>
          <p:nvPr/>
        </p:nvPicPr>
        <p:blipFill>
          <a:blip r:embed="rId3">
            <a:alphaModFix/>
          </a:blip>
          <a:stretch>
            <a:fillRect/>
          </a:stretch>
        </p:blipFill>
        <p:spPr>
          <a:xfrm>
            <a:off x="311701" y="1525400"/>
            <a:ext cx="4260300" cy="282600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244550" y="1898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Tribes in the Pacific Northwest</a:t>
            </a:r>
            <a:endParaRPr/>
          </a:p>
        </p:txBody>
      </p:sp>
      <p:sp>
        <p:nvSpPr>
          <p:cNvPr id="67" name="Google Shape;67;p14"/>
          <p:cNvSpPr txBox="1">
            <a:spLocks noGrp="1"/>
          </p:cNvSpPr>
          <p:nvPr>
            <p:ph type="body" idx="1"/>
          </p:nvPr>
        </p:nvSpPr>
        <p:spPr>
          <a:xfrm>
            <a:off x="430675" y="1175975"/>
            <a:ext cx="2685000" cy="322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cultures of the Indigenous peoples of the Pacific Northwest have evolved alongside Pacific Salmon. </a:t>
            </a:r>
            <a:endParaRPr/>
          </a:p>
          <a:p>
            <a:pPr marL="0" lvl="0" indent="0" algn="l" rtl="0">
              <a:spcBef>
                <a:spcPts val="1600"/>
              </a:spcBef>
              <a:spcAft>
                <a:spcPts val="0"/>
              </a:spcAft>
              <a:buNone/>
            </a:pPr>
            <a:r>
              <a:rPr lang="en"/>
              <a:t>Salmon are a large part of Indigenous art, legends, ceremonies and diet.</a:t>
            </a:r>
            <a:endParaRPr/>
          </a:p>
          <a:p>
            <a:pPr marL="0" lvl="0" indent="0" algn="l" rtl="0">
              <a:spcBef>
                <a:spcPts val="1600"/>
              </a:spcBef>
              <a:spcAft>
                <a:spcPts val="1600"/>
              </a:spcAft>
              <a:buNone/>
            </a:pPr>
            <a:r>
              <a:rPr lang="en"/>
              <a:t> </a:t>
            </a:r>
            <a:endParaRPr/>
          </a:p>
        </p:txBody>
      </p:sp>
      <p:pic>
        <p:nvPicPr>
          <p:cNvPr id="68" name="Google Shape;68;p14"/>
          <p:cNvPicPr preferRelativeResize="0"/>
          <p:nvPr/>
        </p:nvPicPr>
        <p:blipFill>
          <a:blip r:embed="rId3">
            <a:alphaModFix/>
          </a:blip>
          <a:stretch>
            <a:fillRect/>
          </a:stretch>
        </p:blipFill>
        <p:spPr>
          <a:xfrm>
            <a:off x="3581800" y="922013"/>
            <a:ext cx="4921651" cy="37368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32"/>
          <p:cNvPicPr preferRelativeResize="0"/>
          <p:nvPr/>
        </p:nvPicPr>
        <p:blipFill rotWithShape="1">
          <a:blip r:embed="rId3">
            <a:alphaModFix/>
          </a:blip>
          <a:srcRect l="2424" t="8921" r="15094" b="22660"/>
          <a:stretch/>
        </p:blipFill>
        <p:spPr>
          <a:xfrm>
            <a:off x="760725" y="171850"/>
            <a:ext cx="7622574" cy="4799800"/>
          </a:xfrm>
          <a:prstGeom prst="rect">
            <a:avLst/>
          </a:prstGeom>
          <a:noFill/>
          <a:ln>
            <a:noFill/>
          </a:ln>
        </p:spPr>
      </p:pic>
      <p:sp>
        <p:nvSpPr>
          <p:cNvPr id="195" name="Google Shape;195;p32"/>
          <p:cNvSpPr/>
          <p:nvPr/>
        </p:nvSpPr>
        <p:spPr>
          <a:xfrm rot="3763886">
            <a:off x="2535088" y="1449403"/>
            <a:ext cx="174829" cy="322019"/>
          </a:xfrm>
          <a:prstGeom prst="down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2"/>
          <p:cNvSpPr txBox="1">
            <a:spLocks noGrp="1"/>
          </p:cNvSpPr>
          <p:nvPr>
            <p:ph type="title"/>
          </p:nvPr>
        </p:nvSpPr>
        <p:spPr>
          <a:xfrm>
            <a:off x="2532850" y="886225"/>
            <a:ext cx="2448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0000"/>
                </a:solidFill>
              </a:rPr>
              <a:t>Salishan Tribes</a:t>
            </a:r>
            <a:endParaRPr>
              <a:solidFill>
                <a:srgbClr val="FF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Coyote and the Columbia - Sahaptin and Salishan Tribes</a:t>
            </a:r>
            <a:endParaRPr/>
          </a:p>
        </p:txBody>
      </p:sp>
      <p:sp>
        <p:nvSpPr>
          <p:cNvPr id="202" name="Google Shape;202;p33"/>
          <p:cNvSpPr txBox="1">
            <a:spLocks noGrp="1"/>
          </p:cNvSpPr>
          <p:nvPr>
            <p:ph type="body" idx="1"/>
          </p:nvPr>
        </p:nvSpPr>
        <p:spPr>
          <a:xfrm>
            <a:off x="4251000" y="1145450"/>
            <a:ext cx="4581300" cy="365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One day Coyote was walking along and felt very hot. He said “I would like a cloud” and when it came along it was not enough. He then asked for more, it was not enough. He then asked for rain, it was not enough. He then asked for a creek, and then asked for it to be deeper. </a:t>
            </a:r>
            <a:endParaRPr/>
          </a:p>
          <a:p>
            <a:pPr marL="0" lvl="0" indent="0" algn="l" rtl="0">
              <a:spcBef>
                <a:spcPts val="1600"/>
              </a:spcBef>
              <a:spcAft>
                <a:spcPts val="0"/>
              </a:spcAft>
              <a:buNone/>
            </a:pPr>
            <a:r>
              <a:rPr lang="en"/>
              <a:t>It then became a huge swirling river and swept him away. Coyote nearly drown.</a:t>
            </a:r>
            <a:endParaRPr/>
          </a:p>
          <a:p>
            <a:pPr marL="0" lvl="0" indent="0" algn="l" rtl="0">
              <a:spcBef>
                <a:spcPts val="1600"/>
              </a:spcBef>
              <a:spcAft>
                <a:spcPts val="1600"/>
              </a:spcAft>
              <a:buNone/>
            </a:pPr>
            <a:r>
              <a:rPr lang="en"/>
              <a:t>This is how the Columbia River began.</a:t>
            </a:r>
            <a:endParaRPr/>
          </a:p>
        </p:txBody>
      </p:sp>
      <p:pic>
        <p:nvPicPr>
          <p:cNvPr id="203" name="Google Shape;203;p33"/>
          <p:cNvPicPr preferRelativeResize="0"/>
          <p:nvPr/>
        </p:nvPicPr>
        <p:blipFill>
          <a:blip r:embed="rId3">
            <a:alphaModFix/>
          </a:blip>
          <a:stretch>
            <a:fillRect/>
          </a:stretch>
        </p:blipFill>
        <p:spPr>
          <a:xfrm>
            <a:off x="311700" y="1145450"/>
            <a:ext cx="3660024" cy="36519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34"/>
          <p:cNvPicPr preferRelativeResize="0"/>
          <p:nvPr/>
        </p:nvPicPr>
        <p:blipFill rotWithShape="1">
          <a:blip r:embed="rId3">
            <a:alphaModFix/>
          </a:blip>
          <a:srcRect l="2424" t="8921" r="15094" b="22660"/>
          <a:stretch/>
        </p:blipFill>
        <p:spPr>
          <a:xfrm>
            <a:off x="760712" y="171850"/>
            <a:ext cx="7622574" cy="4799800"/>
          </a:xfrm>
          <a:prstGeom prst="rect">
            <a:avLst/>
          </a:prstGeom>
          <a:noFill/>
          <a:ln>
            <a:noFill/>
          </a:ln>
        </p:spPr>
      </p:pic>
      <p:sp>
        <p:nvSpPr>
          <p:cNvPr id="209" name="Google Shape;209;p34"/>
          <p:cNvSpPr/>
          <p:nvPr/>
        </p:nvSpPr>
        <p:spPr>
          <a:xfrm rot="6296646">
            <a:off x="2264707" y="2679187"/>
            <a:ext cx="174502" cy="322007"/>
          </a:xfrm>
          <a:prstGeom prst="down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4"/>
          <p:cNvSpPr txBox="1">
            <a:spLocks noGrp="1"/>
          </p:cNvSpPr>
          <p:nvPr>
            <p:ph type="title"/>
          </p:nvPr>
        </p:nvSpPr>
        <p:spPr>
          <a:xfrm>
            <a:off x="2366888" y="2860500"/>
            <a:ext cx="3677700" cy="561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0000"/>
                </a:solidFill>
              </a:rPr>
              <a:t>Clackamas Chinook Tribe</a:t>
            </a:r>
            <a:endParaRPr>
              <a:solidFill>
                <a:srgbClr val="FF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Coyote Builds Willamette Falls - Clackamas Chinook Legend</a:t>
            </a:r>
            <a:endParaRPr/>
          </a:p>
        </p:txBody>
      </p:sp>
      <p:sp>
        <p:nvSpPr>
          <p:cNvPr id="216" name="Google Shape;216;p35"/>
          <p:cNvSpPr txBox="1">
            <a:spLocks noGrp="1"/>
          </p:cNvSpPr>
          <p:nvPr>
            <p:ph type="body" idx="1"/>
          </p:nvPr>
        </p:nvSpPr>
        <p:spPr>
          <a:xfrm>
            <a:off x="5738000" y="1362413"/>
            <a:ext cx="3153300" cy="3236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Coyote came to a place and found the people hungry. The river was full of salmon, but the people had no way to spear the salmon in the deep water. He decided to build a waterfall there to make the salmon come to the surface, and he decided to build a fish trap there as well. </a:t>
            </a:r>
            <a:endParaRPr/>
          </a:p>
        </p:txBody>
      </p:sp>
      <p:pic>
        <p:nvPicPr>
          <p:cNvPr id="217" name="Google Shape;217;p35"/>
          <p:cNvPicPr preferRelativeResize="0"/>
          <p:nvPr/>
        </p:nvPicPr>
        <p:blipFill>
          <a:blip r:embed="rId3">
            <a:alphaModFix/>
          </a:blip>
          <a:stretch>
            <a:fillRect/>
          </a:stretch>
        </p:blipFill>
        <p:spPr>
          <a:xfrm>
            <a:off x="550925" y="1332450"/>
            <a:ext cx="4953025" cy="32960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Coyote Builds Willamette Falls - Clackamas Chinook Legend</a:t>
            </a:r>
            <a:endParaRPr/>
          </a:p>
        </p:txBody>
      </p:sp>
      <p:sp>
        <p:nvSpPr>
          <p:cNvPr id="223" name="Google Shape;223;p36"/>
          <p:cNvSpPr txBox="1">
            <a:spLocks noGrp="1"/>
          </p:cNvSpPr>
          <p:nvPr>
            <p:ph type="body" idx="1"/>
          </p:nvPr>
        </p:nvSpPr>
        <p:spPr>
          <a:xfrm>
            <a:off x="4965900" y="1224663"/>
            <a:ext cx="3866400" cy="313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Coyote tried to create a waterfall in many places but failed, and in the process created gravel bars and rapids.</a:t>
            </a:r>
            <a:endParaRPr/>
          </a:p>
          <a:p>
            <a:pPr marL="0" lvl="0" indent="0" algn="l" rtl="0">
              <a:spcBef>
                <a:spcPts val="1600"/>
              </a:spcBef>
              <a:spcAft>
                <a:spcPts val="0"/>
              </a:spcAft>
              <a:buNone/>
            </a:pPr>
            <a:r>
              <a:rPr lang="en"/>
              <a:t>He then came to where the falls are today and made a waterfall far and wide. </a:t>
            </a:r>
            <a:endParaRPr/>
          </a:p>
          <a:p>
            <a:pPr marL="0" lvl="0" indent="0" algn="l" rtl="0">
              <a:spcBef>
                <a:spcPts val="1600"/>
              </a:spcBef>
              <a:spcAft>
                <a:spcPts val="0"/>
              </a:spcAft>
              <a:buNone/>
            </a:pPr>
            <a:r>
              <a:rPr lang="en"/>
              <a:t>Coyote then built a magical trap that spoke when it was full. It would say “Noseepsk!”</a:t>
            </a:r>
            <a:endParaRPr/>
          </a:p>
          <a:p>
            <a:pPr marL="0" lvl="0" indent="0" algn="l" rtl="0">
              <a:spcBef>
                <a:spcPts val="1600"/>
              </a:spcBef>
              <a:spcAft>
                <a:spcPts val="1600"/>
              </a:spcAft>
              <a:buNone/>
            </a:pPr>
            <a:endParaRPr/>
          </a:p>
        </p:txBody>
      </p:sp>
      <p:pic>
        <p:nvPicPr>
          <p:cNvPr id="224" name="Google Shape;224;p36"/>
          <p:cNvPicPr preferRelativeResize="0"/>
          <p:nvPr/>
        </p:nvPicPr>
        <p:blipFill>
          <a:blip r:embed="rId3">
            <a:alphaModFix/>
          </a:blip>
          <a:stretch>
            <a:fillRect/>
          </a:stretch>
        </p:blipFill>
        <p:spPr>
          <a:xfrm>
            <a:off x="94475" y="1331275"/>
            <a:ext cx="4477529" cy="324076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Coyote Builds Willamette Falls - Clackamas Chinook Legend</a:t>
            </a:r>
            <a:endParaRPr/>
          </a:p>
        </p:txBody>
      </p:sp>
      <p:sp>
        <p:nvSpPr>
          <p:cNvPr id="230" name="Google Shape;230;p37"/>
          <p:cNvSpPr txBox="1">
            <a:spLocks noGrp="1"/>
          </p:cNvSpPr>
          <p:nvPr>
            <p:ph type="body" idx="1"/>
          </p:nvPr>
        </p:nvSpPr>
        <p:spPr>
          <a:xfrm>
            <a:off x="5425525" y="1394775"/>
            <a:ext cx="3501000" cy="315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trap worked well, so well that Coyote couldn't make it back to the fire with the salmon before it was full again. This annoyed him and he yelled at it. This offended the magical trap so it stopped working. </a:t>
            </a:r>
            <a:endParaRPr/>
          </a:p>
          <a:p>
            <a:pPr marL="0" lvl="0" indent="0" algn="l" rtl="0">
              <a:spcBef>
                <a:spcPts val="1600"/>
              </a:spcBef>
              <a:spcAft>
                <a:spcPts val="1600"/>
              </a:spcAft>
              <a:buNone/>
            </a:pPr>
            <a:r>
              <a:rPr lang="en"/>
              <a:t>Now the people have to use only spears to fish in Willamette Falls.</a:t>
            </a:r>
            <a:endParaRPr/>
          </a:p>
        </p:txBody>
      </p:sp>
      <p:pic>
        <p:nvPicPr>
          <p:cNvPr id="231" name="Google Shape;231;p37"/>
          <p:cNvPicPr preferRelativeResize="0"/>
          <p:nvPr/>
        </p:nvPicPr>
        <p:blipFill>
          <a:blip r:embed="rId3">
            <a:alphaModFix/>
          </a:blip>
          <a:stretch>
            <a:fillRect/>
          </a:stretch>
        </p:blipFill>
        <p:spPr>
          <a:xfrm>
            <a:off x="217675" y="1394751"/>
            <a:ext cx="5011350" cy="31578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38"/>
          <p:cNvPicPr preferRelativeResize="0"/>
          <p:nvPr/>
        </p:nvPicPr>
        <p:blipFill rotWithShape="1">
          <a:blip r:embed="rId3">
            <a:alphaModFix/>
          </a:blip>
          <a:srcRect t="16562"/>
          <a:stretch/>
        </p:blipFill>
        <p:spPr>
          <a:xfrm>
            <a:off x="1589350" y="183737"/>
            <a:ext cx="5608943" cy="4776025"/>
          </a:xfrm>
          <a:prstGeom prst="rect">
            <a:avLst/>
          </a:prstGeom>
          <a:noFill/>
          <a:ln>
            <a:noFill/>
          </a:ln>
        </p:spPr>
      </p:pic>
      <p:sp>
        <p:nvSpPr>
          <p:cNvPr id="237" name="Google Shape;237;p38"/>
          <p:cNvSpPr txBox="1">
            <a:spLocks noGrp="1"/>
          </p:cNvSpPr>
          <p:nvPr>
            <p:ph type="title"/>
          </p:nvPr>
        </p:nvSpPr>
        <p:spPr>
          <a:xfrm>
            <a:off x="2702625" y="1880150"/>
            <a:ext cx="2024400" cy="561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0000"/>
                </a:solidFill>
              </a:rPr>
              <a:t>Haida Tribe</a:t>
            </a:r>
            <a:endParaRPr>
              <a:solidFill>
                <a:srgbClr val="FF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9"/>
          <p:cNvSpPr txBox="1">
            <a:spLocks noGrp="1"/>
          </p:cNvSpPr>
          <p:nvPr>
            <p:ph type="title"/>
          </p:nvPr>
        </p:nvSpPr>
        <p:spPr>
          <a:xfrm>
            <a:off x="311700" y="1630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The Coming of the Salmon - Haida Legend </a:t>
            </a:r>
            <a:endParaRPr/>
          </a:p>
        </p:txBody>
      </p:sp>
      <p:sp>
        <p:nvSpPr>
          <p:cNvPr id="243" name="Google Shape;243;p39"/>
          <p:cNvSpPr txBox="1">
            <a:spLocks noGrp="1"/>
          </p:cNvSpPr>
          <p:nvPr>
            <p:ph type="body" idx="1"/>
          </p:nvPr>
        </p:nvSpPr>
        <p:spPr>
          <a:xfrm>
            <a:off x="3679675" y="952250"/>
            <a:ext cx="5398800" cy="382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little daughter of the chief cried and cried, for her father could not give her what she wanted. She dreamed of a great big shining fish. The chief ordered a great council fire and asked the tribesmen for help. </a:t>
            </a:r>
            <a:endParaRPr/>
          </a:p>
          <a:p>
            <a:pPr marL="0" lvl="0" indent="0" algn="l" rtl="0">
              <a:spcBef>
                <a:spcPts val="1600"/>
              </a:spcBef>
              <a:spcAft>
                <a:spcPts val="1600"/>
              </a:spcAft>
              <a:buNone/>
            </a:pPr>
            <a:r>
              <a:rPr lang="en"/>
              <a:t>The wisest of the medicine man rose and told them his friend, the Raven, knows many things and may be able to help. He went to get his good friend Raven, who then told the council the little girl dreamt of a Salmon. He explained that the salmon are now living at the mouth of the river and he would fly and and bring a salmon representative to the village</a:t>
            </a:r>
            <a:endParaRPr/>
          </a:p>
        </p:txBody>
      </p:sp>
      <p:pic>
        <p:nvPicPr>
          <p:cNvPr id="244" name="Google Shape;244;p39"/>
          <p:cNvPicPr preferRelativeResize="0"/>
          <p:nvPr/>
        </p:nvPicPr>
        <p:blipFill>
          <a:blip r:embed="rId3">
            <a:alphaModFix/>
          </a:blip>
          <a:stretch>
            <a:fillRect/>
          </a:stretch>
        </p:blipFill>
        <p:spPr>
          <a:xfrm>
            <a:off x="112125" y="1141500"/>
            <a:ext cx="3499825" cy="31870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0"/>
          <p:cNvSpPr txBox="1">
            <a:spLocks noGrp="1"/>
          </p:cNvSpPr>
          <p:nvPr>
            <p:ph type="title"/>
          </p:nvPr>
        </p:nvSpPr>
        <p:spPr>
          <a:xfrm>
            <a:off x="311700" y="1898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The Coming of the Salmon - Haida Legend </a:t>
            </a:r>
            <a:endParaRPr/>
          </a:p>
        </p:txBody>
      </p:sp>
      <p:sp>
        <p:nvSpPr>
          <p:cNvPr id="250" name="Google Shape;250;p40"/>
          <p:cNvSpPr txBox="1">
            <a:spLocks noGrp="1"/>
          </p:cNvSpPr>
          <p:nvPr>
            <p:ph type="body" idx="1"/>
          </p:nvPr>
        </p:nvSpPr>
        <p:spPr>
          <a:xfrm>
            <a:off x="2215875" y="1056600"/>
            <a:ext cx="6764100" cy="358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Raven flew above the salmon and caught the son of the Salmon Chief in his talons, and started towards the village. The salmon saw this happen and a horde of salmon, led by the chief, swam in pursuit. </a:t>
            </a:r>
            <a:endParaRPr/>
          </a:p>
          <a:p>
            <a:pPr marL="0" lvl="0" indent="0" algn="l" rtl="0">
              <a:spcBef>
                <a:spcPts val="1600"/>
              </a:spcBef>
              <a:spcAft>
                <a:spcPts val="0"/>
              </a:spcAft>
              <a:buNone/>
            </a:pPr>
            <a:r>
              <a:rPr lang="en"/>
              <a:t>The Raven gave the little girl the fish and she was very happy. He then told the chief many salmon would come to their inlet in pursuit of this one, and they were to create a net to catch them. </a:t>
            </a:r>
            <a:endParaRPr/>
          </a:p>
          <a:p>
            <a:pPr marL="0" lvl="0" indent="0" algn="l" rtl="0">
              <a:spcBef>
                <a:spcPts val="1600"/>
              </a:spcBef>
              <a:spcAft>
                <a:spcPts val="0"/>
              </a:spcAft>
              <a:buNone/>
            </a:pPr>
            <a:r>
              <a:rPr lang="en"/>
              <a:t>The people strung the salmon they caught up using a tethering pole. </a:t>
            </a:r>
            <a:endParaRPr/>
          </a:p>
          <a:p>
            <a:pPr marL="0" lvl="0" indent="0" algn="l" rtl="0">
              <a:spcBef>
                <a:spcPts val="1600"/>
              </a:spcBef>
              <a:spcAft>
                <a:spcPts val="0"/>
              </a:spcAft>
              <a:buNone/>
            </a:pPr>
            <a:r>
              <a:rPr lang="en"/>
              <a:t>Today the people honor the raven and the salmon in a totem pole that is used to string up the salmon</a:t>
            </a:r>
            <a:endParaRPr/>
          </a:p>
          <a:p>
            <a:pPr marL="0" lvl="0" indent="0" algn="l" rtl="0">
              <a:spcBef>
                <a:spcPts val="1600"/>
              </a:spcBef>
              <a:spcAft>
                <a:spcPts val="1600"/>
              </a:spcAft>
              <a:buNone/>
            </a:pPr>
            <a:endParaRPr/>
          </a:p>
        </p:txBody>
      </p:sp>
      <p:pic>
        <p:nvPicPr>
          <p:cNvPr id="251" name="Google Shape;251;p40"/>
          <p:cNvPicPr preferRelativeResize="0"/>
          <p:nvPr/>
        </p:nvPicPr>
        <p:blipFill rotWithShape="1">
          <a:blip r:embed="rId3">
            <a:alphaModFix/>
          </a:blip>
          <a:srcRect l="33087" r="16704" b="6515"/>
          <a:stretch/>
        </p:blipFill>
        <p:spPr>
          <a:xfrm>
            <a:off x="416325" y="786750"/>
            <a:ext cx="1504099" cy="41213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1"/>
          <p:cNvSpPr txBox="1">
            <a:spLocks noGrp="1"/>
          </p:cNvSpPr>
          <p:nvPr>
            <p:ph type="title"/>
          </p:nvPr>
        </p:nvSpPr>
        <p:spPr>
          <a:xfrm>
            <a:off x="311700" y="2435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What did we learn? </a:t>
            </a:r>
            <a:endParaRPr/>
          </a:p>
        </p:txBody>
      </p:sp>
      <p:sp>
        <p:nvSpPr>
          <p:cNvPr id="257" name="Google Shape;257;p41"/>
          <p:cNvSpPr txBox="1">
            <a:spLocks noGrp="1"/>
          </p:cNvSpPr>
          <p:nvPr>
            <p:ph type="body" idx="1"/>
          </p:nvPr>
        </p:nvSpPr>
        <p:spPr>
          <a:xfrm>
            <a:off x="311700" y="993775"/>
            <a:ext cx="4858800" cy="3946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Think about these stories that have been passed down in these cultures, what can we learn from them? </a:t>
            </a:r>
            <a:endParaRPr/>
          </a:p>
          <a:p>
            <a:pPr marL="0" lvl="0" indent="0" algn="ctr" rtl="0">
              <a:spcBef>
                <a:spcPts val="1600"/>
              </a:spcBef>
              <a:spcAft>
                <a:spcPts val="0"/>
              </a:spcAft>
              <a:buNone/>
            </a:pPr>
            <a:r>
              <a:rPr lang="en"/>
              <a:t>There are some more obvious themes warning against overfishing and respecting salmon.</a:t>
            </a:r>
            <a:endParaRPr/>
          </a:p>
          <a:p>
            <a:pPr marL="0" lvl="0" indent="0" algn="ctr" rtl="0">
              <a:spcBef>
                <a:spcPts val="1600"/>
              </a:spcBef>
              <a:spcAft>
                <a:spcPts val="0"/>
              </a:spcAft>
              <a:buNone/>
            </a:pPr>
            <a:r>
              <a:rPr lang="en"/>
              <a:t>But there are some more hidden themes, detailing the type of river habitat salmon need, as well as the nutrients that are held in a salmon and its importance in the river ecosystem. </a:t>
            </a:r>
            <a:endParaRPr/>
          </a:p>
          <a:p>
            <a:pPr marL="0" lvl="0" indent="0" algn="ctr" rtl="0">
              <a:spcBef>
                <a:spcPts val="1600"/>
              </a:spcBef>
              <a:spcAft>
                <a:spcPts val="1600"/>
              </a:spcAft>
              <a:buNone/>
            </a:pPr>
            <a:r>
              <a:rPr lang="en"/>
              <a:t>What meanings did you find?</a:t>
            </a:r>
            <a:endParaRPr/>
          </a:p>
        </p:txBody>
      </p:sp>
      <p:pic>
        <p:nvPicPr>
          <p:cNvPr id="258" name="Google Shape;258;p41"/>
          <p:cNvPicPr preferRelativeResize="0"/>
          <p:nvPr/>
        </p:nvPicPr>
        <p:blipFill>
          <a:blip r:embed="rId3">
            <a:alphaModFix/>
          </a:blip>
          <a:stretch>
            <a:fillRect/>
          </a:stretch>
        </p:blipFill>
        <p:spPr>
          <a:xfrm>
            <a:off x="5322900" y="968675"/>
            <a:ext cx="3668700" cy="394663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Salmon Legends</a:t>
            </a:r>
            <a:endParaRPr/>
          </a:p>
        </p:txBody>
      </p:sp>
      <p:pic>
        <p:nvPicPr>
          <p:cNvPr id="74" name="Google Shape;74;p15"/>
          <p:cNvPicPr preferRelativeResize="0"/>
          <p:nvPr/>
        </p:nvPicPr>
        <p:blipFill rotWithShape="1">
          <a:blip r:embed="rId3">
            <a:alphaModFix/>
          </a:blip>
          <a:srcRect l="2425" t="8921" r="16451" b="22660"/>
          <a:stretch/>
        </p:blipFill>
        <p:spPr>
          <a:xfrm>
            <a:off x="3024175" y="883849"/>
            <a:ext cx="5873524" cy="3760275"/>
          </a:xfrm>
          <a:prstGeom prst="rect">
            <a:avLst/>
          </a:prstGeom>
          <a:noFill/>
          <a:ln>
            <a:noFill/>
          </a:ln>
        </p:spPr>
      </p:pic>
      <p:sp>
        <p:nvSpPr>
          <p:cNvPr id="75" name="Google Shape;75;p15"/>
          <p:cNvSpPr txBox="1">
            <a:spLocks noGrp="1"/>
          </p:cNvSpPr>
          <p:nvPr>
            <p:ph type="body" idx="1"/>
          </p:nvPr>
        </p:nvSpPr>
        <p:spPr>
          <a:xfrm>
            <a:off x="448675" y="1443225"/>
            <a:ext cx="2226600" cy="2641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Let's go on a tour of just a few cultures salmon encounter on their way to and from their spawning grounds and learn a little from their legends!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16"/>
          <p:cNvPicPr preferRelativeResize="0"/>
          <p:nvPr/>
        </p:nvPicPr>
        <p:blipFill rotWithShape="1">
          <a:blip r:embed="rId3">
            <a:alphaModFix/>
          </a:blip>
          <a:srcRect l="2424" t="8921" r="15094" b="22660"/>
          <a:stretch/>
        </p:blipFill>
        <p:spPr>
          <a:xfrm>
            <a:off x="760712" y="171850"/>
            <a:ext cx="7622574" cy="4799800"/>
          </a:xfrm>
          <a:prstGeom prst="rect">
            <a:avLst/>
          </a:prstGeom>
          <a:noFill/>
          <a:ln>
            <a:noFill/>
          </a:ln>
        </p:spPr>
      </p:pic>
      <p:sp>
        <p:nvSpPr>
          <p:cNvPr id="81" name="Google Shape;81;p16"/>
          <p:cNvSpPr/>
          <p:nvPr/>
        </p:nvSpPr>
        <p:spPr>
          <a:xfrm>
            <a:off x="2850338" y="2081575"/>
            <a:ext cx="174600" cy="322200"/>
          </a:xfrm>
          <a:prstGeom prst="down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6"/>
          <p:cNvSpPr txBox="1">
            <a:spLocks noGrp="1"/>
          </p:cNvSpPr>
          <p:nvPr>
            <p:ph type="title"/>
          </p:nvPr>
        </p:nvSpPr>
        <p:spPr>
          <a:xfrm>
            <a:off x="2168263" y="1508875"/>
            <a:ext cx="1756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rPr>
              <a:t>Celilo Falls</a:t>
            </a:r>
            <a:endParaRPr>
              <a:solidFill>
                <a:srgbClr val="FF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7"/>
          <p:cNvSpPr txBox="1">
            <a:spLocks noGrp="1"/>
          </p:cNvSpPr>
          <p:nvPr>
            <p:ph type="title"/>
          </p:nvPr>
        </p:nvSpPr>
        <p:spPr>
          <a:xfrm>
            <a:off x="311700" y="163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Celilo Falls - Nez Perce</a:t>
            </a:r>
            <a:endParaRPr/>
          </a:p>
        </p:txBody>
      </p:sp>
      <p:sp>
        <p:nvSpPr>
          <p:cNvPr id="88" name="Google Shape;88;p17"/>
          <p:cNvSpPr txBox="1">
            <a:spLocks noGrp="1"/>
          </p:cNvSpPr>
          <p:nvPr>
            <p:ph type="body" idx="1"/>
          </p:nvPr>
        </p:nvSpPr>
        <p:spPr>
          <a:xfrm>
            <a:off x="311700" y="3663300"/>
            <a:ext cx="8192700" cy="1278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Celilo Falls, a series of falls and rapids on the Columbia River, was a culturally important site to many tribes near the Columbia, who gathered there annually to fish, trade, socialize and perform ceremonies . The opening of the Dalles Dam in 1957 destroyed Celilo forever. </a:t>
            </a:r>
            <a:endParaRPr/>
          </a:p>
        </p:txBody>
      </p:sp>
      <p:pic>
        <p:nvPicPr>
          <p:cNvPr id="89" name="Google Shape;89;p17"/>
          <p:cNvPicPr preferRelativeResize="0"/>
          <p:nvPr/>
        </p:nvPicPr>
        <p:blipFill>
          <a:blip r:embed="rId3">
            <a:alphaModFix/>
          </a:blip>
          <a:stretch>
            <a:fillRect/>
          </a:stretch>
        </p:blipFill>
        <p:spPr>
          <a:xfrm>
            <a:off x="311700" y="735725"/>
            <a:ext cx="3703725" cy="2957824"/>
          </a:xfrm>
          <a:prstGeom prst="rect">
            <a:avLst/>
          </a:prstGeom>
          <a:noFill/>
          <a:ln>
            <a:noFill/>
          </a:ln>
        </p:spPr>
      </p:pic>
      <p:pic>
        <p:nvPicPr>
          <p:cNvPr id="90" name="Google Shape;90;p17"/>
          <p:cNvPicPr preferRelativeResize="0"/>
          <p:nvPr/>
        </p:nvPicPr>
        <p:blipFill>
          <a:blip r:embed="rId4">
            <a:alphaModFix/>
          </a:blip>
          <a:stretch>
            <a:fillRect/>
          </a:stretch>
        </p:blipFill>
        <p:spPr>
          <a:xfrm>
            <a:off x="4476575" y="747375"/>
            <a:ext cx="4027800" cy="293452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18"/>
          <p:cNvPicPr preferRelativeResize="0"/>
          <p:nvPr/>
        </p:nvPicPr>
        <p:blipFill rotWithShape="1">
          <a:blip r:embed="rId3">
            <a:alphaModFix/>
          </a:blip>
          <a:srcRect l="2424" t="8921" r="15094" b="22660"/>
          <a:stretch/>
        </p:blipFill>
        <p:spPr>
          <a:xfrm>
            <a:off x="760712" y="171850"/>
            <a:ext cx="7622574" cy="4799800"/>
          </a:xfrm>
          <a:prstGeom prst="rect">
            <a:avLst/>
          </a:prstGeom>
          <a:noFill/>
          <a:ln>
            <a:noFill/>
          </a:ln>
        </p:spPr>
      </p:pic>
      <p:sp>
        <p:nvSpPr>
          <p:cNvPr id="96" name="Google Shape;96;p18"/>
          <p:cNvSpPr/>
          <p:nvPr/>
        </p:nvSpPr>
        <p:spPr>
          <a:xfrm>
            <a:off x="3400938" y="1517525"/>
            <a:ext cx="174600" cy="322200"/>
          </a:xfrm>
          <a:prstGeom prst="down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8"/>
          <p:cNvSpPr txBox="1">
            <a:spLocks noGrp="1"/>
          </p:cNvSpPr>
          <p:nvPr>
            <p:ph type="title"/>
          </p:nvPr>
        </p:nvSpPr>
        <p:spPr>
          <a:xfrm>
            <a:off x="2811738" y="944825"/>
            <a:ext cx="1353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0000"/>
                </a:solidFill>
              </a:rPr>
              <a:t>Yakima</a:t>
            </a:r>
            <a:endParaRPr>
              <a:solidFill>
                <a:srgbClr val="FF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9"/>
          <p:cNvSpPr txBox="1">
            <a:spLocks noGrp="1"/>
          </p:cNvSpPr>
          <p:nvPr>
            <p:ph type="title"/>
          </p:nvPr>
        </p:nvSpPr>
        <p:spPr>
          <a:xfrm>
            <a:off x="311700" y="1764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Legend of the Lost Salmon - Yakima Legend</a:t>
            </a:r>
            <a:endParaRPr/>
          </a:p>
        </p:txBody>
      </p:sp>
      <p:sp>
        <p:nvSpPr>
          <p:cNvPr id="103" name="Google Shape;103;p19"/>
          <p:cNvSpPr txBox="1">
            <a:spLocks noGrp="1"/>
          </p:cNvSpPr>
          <p:nvPr>
            <p:ph type="body" idx="1"/>
          </p:nvPr>
        </p:nvSpPr>
        <p:spPr>
          <a:xfrm>
            <a:off x="3948275" y="1101225"/>
            <a:ext cx="5195700" cy="266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creator taught the people to care for the salmon, he said “Do not neglect this food. Be careful that you do not break the rules in taking care of this salmon. Do not take more than you need”</a:t>
            </a:r>
            <a:endParaRPr/>
          </a:p>
          <a:p>
            <a:pPr marL="0" lvl="0" indent="0" algn="l" rtl="0">
              <a:spcBef>
                <a:spcPts val="1600"/>
              </a:spcBef>
              <a:spcAft>
                <a:spcPts val="1600"/>
              </a:spcAft>
              <a:buNone/>
            </a:pPr>
            <a:r>
              <a:rPr lang="en"/>
              <a:t>At first the people followed these rules, living happily. All along the river were bands of people catching and drying fish.</a:t>
            </a:r>
            <a:endParaRPr/>
          </a:p>
        </p:txBody>
      </p:sp>
      <p:pic>
        <p:nvPicPr>
          <p:cNvPr id="104" name="Google Shape;104;p19"/>
          <p:cNvPicPr preferRelativeResize="0"/>
          <p:nvPr/>
        </p:nvPicPr>
        <p:blipFill rotWithShape="1">
          <a:blip r:embed="rId3">
            <a:alphaModFix/>
          </a:blip>
          <a:srcRect l="5658" t="8232" r="5239" b="12841"/>
          <a:stretch/>
        </p:blipFill>
        <p:spPr>
          <a:xfrm>
            <a:off x="214875" y="953500"/>
            <a:ext cx="3733400" cy="2816125"/>
          </a:xfrm>
          <a:prstGeom prst="rect">
            <a:avLst/>
          </a:prstGeom>
          <a:noFill/>
          <a:ln>
            <a:noFill/>
          </a:ln>
        </p:spPr>
      </p:pic>
      <p:sp>
        <p:nvSpPr>
          <p:cNvPr id="105" name="Google Shape;105;p19"/>
          <p:cNvSpPr txBox="1">
            <a:spLocks noGrp="1"/>
          </p:cNvSpPr>
          <p:nvPr>
            <p:ph type="body" idx="1"/>
          </p:nvPr>
        </p:nvSpPr>
        <p:spPr>
          <a:xfrm>
            <a:off x="214875" y="3769725"/>
            <a:ext cx="8617500" cy="156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Then one day the people became careless and became greedy. They no longer cared for the salmon, they let them go to waste. </a:t>
            </a:r>
            <a:endParaRPr/>
          </a:p>
          <a:p>
            <a:pPr marL="0" lvl="0" indent="0" algn="ctr" rtl="0">
              <a:spcBef>
                <a:spcPts val="1600"/>
              </a:spcBef>
              <a:spcAft>
                <a:spcPts val="1600"/>
              </a:spcAft>
              <a:buNone/>
            </a:pPr>
            <a:r>
              <a:rPr lang="en"/>
              <a:t>Suddenly the salmon disappeared.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0"/>
          <p:cNvSpPr txBox="1">
            <a:spLocks noGrp="1"/>
          </p:cNvSpPr>
          <p:nvPr>
            <p:ph type="body" idx="1"/>
          </p:nvPr>
        </p:nvSpPr>
        <p:spPr>
          <a:xfrm>
            <a:off x="5331600" y="1394250"/>
            <a:ext cx="3500700" cy="311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People began to go hungry and search the rivers for salmon. Only to find one dead salmon. </a:t>
            </a:r>
            <a:endParaRPr/>
          </a:p>
          <a:p>
            <a:pPr marL="0" lvl="0" indent="0" algn="l" rtl="0">
              <a:spcBef>
                <a:spcPts val="1600"/>
              </a:spcBef>
              <a:spcAft>
                <a:spcPts val="0"/>
              </a:spcAft>
              <a:buNone/>
            </a:pPr>
            <a:r>
              <a:rPr lang="en"/>
              <a:t>It was said that stepping over the a dead creature 5 times would bring it back to life. However, every person tried and failed. </a:t>
            </a:r>
            <a:endParaRPr/>
          </a:p>
          <a:p>
            <a:pPr marL="0" lvl="0" indent="0" algn="l" rtl="0">
              <a:spcBef>
                <a:spcPts val="1600"/>
              </a:spcBef>
              <a:spcAft>
                <a:spcPts val="1600"/>
              </a:spcAft>
              <a:buNone/>
            </a:pPr>
            <a:r>
              <a:rPr lang="en"/>
              <a:t>Excpt one. Old Man Rattlesnake. </a:t>
            </a:r>
            <a:endParaRPr/>
          </a:p>
        </p:txBody>
      </p:sp>
      <p:sp>
        <p:nvSpPr>
          <p:cNvPr id="111" name="Google Shape;111;p20"/>
          <p:cNvSpPr txBox="1">
            <a:spLocks noGrp="1"/>
          </p:cNvSpPr>
          <p:nvPr>
            <p:ph type="title"/>
          </p:nvPr>
        </p:nvSpPr>
        <p:spPr>
          <a:xfrm>
            <a:off x="311700" y="4047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Legend of the Lost Salmon - Yakima Legend</a:t>
            </a:r>
            <a:endParaRPr/>
          </a:p>
        </p:txBody>
      </p:sp>
      <p:pic>
        <p:nvPicPr>
          <p:cNvPr id="112" name="Google Shape;112;p20"/>
          <p:cNvPicPr preferRelativeResize="0"/>
          <p:nvPr/>
        </p:nvPicPr>
        <p:blipFill>
          <a:blip r:embed="rId3">
            <a:alphaModFix/>
          </a:blip>
          <a:stretch>
            <a:fillRect/>
          </a:stretch>
        </p:blipFill>
        <p:spPr>
          <a:xfrm>
            <a:off x="138950" y="1477725"/>
            <a:ext cx="4959600" cy="29527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1"/>
          <p:cNvSpPr txBox="1">
            <a:spLocks noGrp="1"/>
          </p:cNvSpPr>
          <p:nvPr>
            <p:ph type="body" idx="1"/>
          </p:nvPr>
        </p:nvSpPr>
        <p:spPr>
          <a:xfrm>
            <a:off x="5003700" y="1513338"/>
            <a:ext cx="3828600" cy="288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fifth time Old Man Rattlesnake stepped over the salmon, he disappeared into the salmon and the salmon came back to life. </a:t>
            </a:r>
            <a:endParaRPr/>
          </a:p>
          <a:p>
            <a:pPr marL="0" lvl="0" indent="0" algn="l" rtl="0">
              <a:spcBef>
                <a:spcPts val="1600"/>
              </a:spcBef>
              <a:spcAft>
                <a:spcPts val="1600"/>
              </a:spcAft>
              <a:buNone/>
            </a:pPr>
            <a:r>
              <a:rPr lang="en"/>
              <a:t>Today when you catch a salmon and find a white membrane inside its spine, that is Old Man Rattlesnake who gave life back to the salmon. </a:t>
            </a:r>
            <a:endParaRPr/>
          </a:p>
        </p:txBody>
      </p:sp>
      <p:pic>
        <p:nvPicPr>
          <p:cNvPr id="118" name="Google Shape;118;p21"/>
          <p:cNvPicPr preferRelativeResize="0"/>
          <p:nvPr/>
        </p:nvPicPr>
        <p:blipFill>
          <a:blip r:embed="rId3">
            <a:alphaModFix/>
          </a:blip>
          <a:stretch>
            <a:fillRect/>
          </a:stretch>
        </p:blipFill>
        <p:spPr>
          <a:xfrm>
            <a:off x="152400" y="1129825"/>
            <a:ext cx="4698900" cy="3739848"/>
          </a:xfrm>
          <a:prstGeom prst="rect">
            <a:avLst/>
          </a:prstGeom>
          <a:noFill/>
          <a:ln>
            <a:noFill/>
          </a:ln>
        </p:spPr>
      </p:pic>
      <p:sp>
        <p:nvSpPr>
          <p:cNvPr id="119" name="Google Shape;119;p21"/>
          <p:cNvSpPr txBox="1">
            <a:spLocks noGrp="1"/>
          </p:cNvSpPr>
          <p:nvPr>
            <p:ph type="title"/>
          </p:nvPr>
        </p:nvSpPr>
        <p:spPr>
          <a:xfrm>
            <a:off x="311700" y="4047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Legend of the Lost Salmon - Yakima Legend</a:t>
            </a:r>
            <a:endParaRPr/>
          </a:p>
        </p:txBody>
      </p:sp>
    </p:spTree>
  </p:cSld>
  <p:clrMapOvr>
    <a:masterClrMapping/>
  </p:clrMapOvr>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1700</Words>
  <Application>Microsoft Office PowerPoint</Application>
  <PresentationFormat>On-screen Show (16:9)</PresentationFormat>
  <Paragraphs>91</Paragraphs>
  <Slides>29</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Oswald</vt:lpstr>
      <vt:lpstr>Arial</vt:lpstr>
      <vt:lpstr>Average</vt:lpstr>
      <vt:lpstr>Slate</vt:lpstr>
      <vt:lpstr>Salmon Legends in Indigenous Culture</vt:lpstr>
      <vt:lpstr>Tribes in the Pacific Northwest</vt:lpstr>
      <vt:lpstr>Salmon Legends</vt:lpstr>
      <vt:lpstr>Celilo Falls</vt:lpstr>
      <vt:lpstr>Celilo Falls - Nez Perce</vt:lpstr>
      <vt:lpstr>Yakima</vt:lpstr>
      <vt:lpstr>Legend of the Lost Salmon - Yakima Legend</vt:lpstr>
      <vt:lpstr>Legend of the Lost Salmon - Yakima Legend</vt:lpstr>
      <vt:lpstr>Legend of the Lost Salmon - Yakima Legend</vt:lpstr>
      <vt:lpstr>Deep Waters (Tsi Laan) - Yakima Legend</vt:lpstr>
      <vt:lpstr>Deep Waters (Tsi Laan) - Yakima Legend</vt:lpstr>
      <vt:lpstr>Deep Waters (Tsi Laan) - Yakima Legend</vt:lpstr>
      <vt:lpstr>Squamish Tribes</vt:lpstr>
      <vt:lpstr>Why the Salmon Come to the Squamish Waters - Squamish Legend</vt:lpstr>
      <vt:lpstr>Why the Salmon Come to the Squamish Waters Squamish Legend</vt:lpstr>
      <vt:lpstr>Why the Salmon Come to the Squamish Waters Squamish Legend</vt:lpstr>
      <vt:lpstr>Why the Salmon Come to the Squamish Waters Squamish Legend</vt:lpstr>
      <vt:lpstr>Why the Salmon Come to the Squamish Waters Squamish Legend</vt:lpstr>
      <vt:lpstr>Why the Salmon Come to the Squamish Waters Squamish Legend</vt:lpstr>
      <vt:lpstr>Salishan Tribes</vt:lpstr>
      <vt:lpstr>Coyote and the Columbia - Sahaptin and Salishan Tribes</vt:lpstr>
      <vt:lpstr>Clackamas Chinook Tribe</vt:lpstr>
      <vt:lpstr>Coyote Builds Willamette Falls - Clackamas Chinook Legend</vt:lpstr>
      <vt:lpstr>Coyote Builds Willamette Falls - Clackamas Chinook Legend</vt:lpstr>
      <vt:lpstr>Coyote Builds Willamette Falls - Clackamas Chinook Legend</vt:lpstr>
      <vt:lpstr>Haida Tribe</vt:lpstr>
      <vt:lpstr>The Coming of the Salmon - Haida Legend </vt:lpstr>
      <vt:lpstr>The Coming of the Salmon - Haida Legend </vt:lpstr>
      <vt:lpstr>What did we learn?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Salmon Legends in Indigenous Culture</dc:title>
  <dc:creator>AmeriCorps</dc:creator>
  <cp:lastModifiedBy>brian.burns@tristatesteelheaders.com</cp:lastModifiedBy>
  <cp:revision>1</cp:revision>
  <dcterms:modified xsi:type="dcterms:W3CDTF">2020-08-28T18:29:12Z</dcterms:modified>
</cp:coreProperties>
</file>