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5143500" type="screen16x9"/>
  <p:notesSz cx="6858000" cy="9144000"/>
  <p:embeddedFontLst>
    <p:embeddedFont>
      <p:font typeface="Oswald" panose="020B0604020202020204" charset="0"/>
      <p:regular r:id="rId14"/>
      <p:bold r:id="rId15"/>
    </p:embeddedFont>
    <p:embeddedFont>
      <p:font typeface="Average" panose="020B0604020202020204" charset="0"/>
      <p:regular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/>
          <p:nvPr/>
        </p:nvSpPr>
        <p:spPr>
          <a:xfrm>
            <a:off x="820882" y="1443600"/>
            <a:ext cx="7615752" cy="22563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ctrTitle"/>
          </p:nvPr>
        </p:nvSpPr>
        <p:spPr>
          <a:xfrm>
            <a:off x="580586" y="1717650"/>
            <a:ext cx="8091577" cy="8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Watersheds and River Continuum</a:t>
            </a:r>
            <a:endParaRPr dirty="0"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1"/>
          </p:nvPr>
        </p:nvSpPr>
        <p:spPr>
          <a:xfrm>
            <a:off x="2685825" y="2953225"/>
            <a:ext cx="38811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Tri-State Steelheaders </a:t>
            </a: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814" y="4361919"/>
            <a:ext cx="672697" cy="696395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134" y="186232"/>
            <a:ext cx="6434157" cy="572700"/>
          </a:xfrm>
        </p:spPr>
        <p:txBody>
          <a:bodyPr/>
          <a:lstStyle/>
          <a:p>
            <a:r>
              <a:rPr lang="en-US" dirty="0" smtClean="0"/>
              <a:t>Flood Plains are Essential Habitat for Salmon</a:t>
            </a:r>
            <a:endParaRPr lang="en-US" dirty="0"/>
          </a:p>
        </p:txBody>
      </p:sp>
      <p:pic>
        <p:nvPicPr>
          <p:cNvPr id="5" name="Picture 4" descr="Image result for alaska ri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032" y="901119"/>
            <a:ext cx="5816360" cy="386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34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53" y="272497"/>
            <a:ext cx="8520600" cy="572700"/>
          </a:xfrm>
        </p:spPr>
        <p:txBody>
          <a:bodyPr/>
          <a:lstStyle/>
          <a:p>
            <a:pPr algn="ctr"/>
            <a:r>
              <a:rPr lang="en-US" dirty="0" smtClean="0"/>
              <a:t>Snowmelt – one of the most important triggers for species to migrate or reproduce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1610" y="1380225"/>
            <a:ext cx="4260300" cy="341606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Plants start growing leaves and flowering based on timing of snowmelt.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This brings insects to pollinate and feed on plants.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Birds migrations depend on insect availability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Frogs and salamanders lay eggs during peak snowmelt to ensure they stay wet.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Salmon and steelhead travel during peak snowmelt to make it to spawning grounds. </a:t>
            </a:r>
          </a:p>
          <a:p>
            <a:endParaRPr lang="en-US" sz="1600" dirty="0"/>
          </a:p>
        </p:txBody>
      </p:sp>
      <p:pic>
        <p:nvPicPr>
          <p:cNvPr id="1026" name="Picture 2" descr="The Wallowa Mountains, Eastern Oregon. : Mountaine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53" y="1569672"/>
            <a:ext cx="4049557" cy="303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82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55244"/>
            <a:ext cx="3742715" cy="572700"/>
          </a:xfrm>
        </p:spPr>
        <p:txBody>
          <a:bodyPr/>
          <a:lstStyle/>
          <a:p>
            <a:r>
              <a:rPr lang="en-US" dirty="0" smtClean="0"/>
              <a:t>Anatomy of a Watershed: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8611" y="1500997"/>
            <a:ext cx="3999900" cy="3416400"/>
          </a:xfrm>
        </p:spPr>
        <p:txBody>
          <a:bodyPr/>
          <a:lstStyle/>
          <a:p>
            <a:r>
              <a:rPr lang="en-US" sz="2000" dirty="0" smtClean="0"/>
              <a:t>Water flows downhill due to gravity</a:t>
            </a:r>
          </a:p>
          <a:p>
            <a:r>
              <a:rPr lang="en-US" sz="2000" dirty="0" smtClean="0"/>
              <a:t>Mountains and</a:t>
            </a:r>
            <a:r>
              <a:rPr lang="en-US" sz="2000" b="1" dirty="0" smtClean="0"/>
              <a:t> ridges </a:t>
            </a:r>
            <a:r>
              <a:rPr lang="en-US" sz="2000" dirty="0" smtClean="0"/>
              <a:t>form watershed boundaries </a:t>
            </a:r>
          </a:p>
          <a:p>
            <a:r>
              <a:rPr lang="en-US" sz="2000" b="1" dirty="0" smtClean="0"/>
              <a:t>Headwater </a:t>
            </a:r>
            <a:r>
              <a:rPr lang="en-US" sz="2000" dirty="0" smtClean="0"/>
              <a:t>streams create </a:t>
            </a:r>
            <a:r>
              <a:rPr lang="en-US" sz="2000" b="1" dirty="0" smtClean="0"/>
              <a:t>Tributaries</a:t>
            </a:r>
            <a:r>
              <a:rPr lang="en-US" sz="2000" dirty="0" smtClean="0"/>
              <a:t> that eventually flow into the </a:t>
            </a:r>
            <a:r>
              <a:rPr lang="en-US" sz="2000" b="1" dirty="0" smtClean="0"/>
              <a:t>Mainstem</a:t>
            </a:r>
          </a:p>
        </p:txBody>
      </p:sp>
      <p:pic>
        <p:nvPicPr>
          <p:cNvPr id="5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30" y="1073058"/>
            <a:ext cx="4951822" cy="384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814" y="4361919"/>
            <a:ext cx="672697" cy="6963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7457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445025"/>
            <a:ext cx="4520700" cy="572700"/>
          </a:xfrm>
        </p:spPr>
        <p:txBody>
          <a:bodyPr/>
          <a:lstStyle/>
          <a:p>
            <a:r>
              <a:rPr lang="en-US" dirty="0" smtClean="0"/>
              <a:t>River Continuum Introduction: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69727"/>
            <a:ext cx="4864149" cy="3416400"/>
          </a:xfrm>
        </p:spPr>
        <p:txBody>
          <a:bodyPr/>
          <a:lstStyle/>
          <a:p>
            <a:pPr marL="139700" indent="0">
              <a:buNone/>
            </a:pPr>
            <a:r>
              <a:rPr lang="en-US" sz="2200" b="1" u="sng" dirty="0" smtClean="0"/>
              <a:t>Upstream to Downstream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90000"/>
                  </a:schemeClr>
                </a:solidFill>
              </a:rPr>
              <a:t>Narrow </a:t>
            </a:r>
            <a:r>
              <a:rPr lang="en-US" sz="2200" dirty="0">
                <a:solidFill>
                  <a:schemeClr val="tx2">
                    <a:lumMod val="90000"/>
                  </a:schemeClr>
                </a:solidFill>
                <a:sym typeface="Wingdings" panose="05000000000000000000" pitchFamily="2" charset="2"/>
              </a:rPr>
              <a:t> 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90000"/>
                  </a:schemeClr>
                </a:solidFill>
                <a:sym typeface="Wingdings" panose="05000000000000000000" pitchFamily="2" charset="2"/>
              </a:rPr>
              <a:t>Steep  Flat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90000"/>
                  </a:schemeClr>
                </a:solidFill>
                <a:sym typeface="Wingdings" panose="05000000000000000000" pitchFamily="2" charset="2"/>
              </a:rPr>
              <a:t>Faster velocity  Slower velocity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90000"/>
                  </a:schemeClr>
                </a:solidFill>
                <a:sym typeface="Wingdings" panose="05000000000000000000" pitchFamily="2" charset="2"/>
              </a:rPr>
              <a:t>More canopy  Less canopy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90000"/>
                  </a:schemeClr>
                </a:solidFill>
                <a:sym typeface="Wingdings" panose="05000000000000000000" pitchFamily="2" charset="2"/>
              </a:rPr>
              <a:t>Cold  Cool  Warmer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90000"/>
                  </a:schemeClr>
                </a:solidFill>
                <a:sym typeface="Wingdings" panose="05000000000000000000" pitchFamily="2" charset="2"/>
              </a:rPr>
              <a:t>More oxygen  Less oxygen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90000"/>
                  </a:schemeClr>
                </a:solidFill>
                <a:sym typeface="Wingdings" panose="05000000000000000000" pitchFamily="2" charset="2"/>
              </a:rPr>
              <a:t>Larger substrate  Smaller substrate </a:t>
            </a:r>
            <a:endParaRPr lang="en-US" sz="2200" dirty="0">
              <a:solidFill>
                <a:schemeClr val="tx2">
                  <a:lumMod val="90000"/>
                </a:schemeClr>
              </a:solidFill>
            </a:endParaRPr>
          </a:p>
          <a:p>
            <a:pPr marL="139700" indent="0">
              <a:buNone/>
            </a:pPr>
            <a:endParaRPr lang="en-US" dirty="0"/>
          </a:p>
        </p:txBody>
      </p:sp>
      <p:pic>
        <p:nvPicPr>
          <p:cNvPr id="5" name="Picture 2" descr="Image result for river continu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420" y="445025"/>
            <a:ext cx="3549415" cy="438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7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river continu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82" y="155274"/>
            <a:ext cx="8329007" cy="483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54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3993" y="0"/>
            <a:ext cx="4933160" cy="572700"/>
          </a:xfrm>
        </p:spPr>
        <p:txBody>
          <a:bodyPr/>
          <a:lstStyle/>
          <a:p>
            <a:r>
              <a:rPr lang="en-US" dirty="0" smtClean="0"/>
              <a:t>Headwaters and Small Tributaries</a:t>
            </a:r>
            <a:endParaRPr lang="en-US" dirty="0"/>
          </a:p>
        </p:txBody>
      </p:sp>
      <p:pic>
        <p:nvPicPr>
          <p:cNvPr id="9" name="Picture 2" descr="Image result for headwater str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482" y="579114"/>
            <a:ext cx="6490688" cy="432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63993" y="3181872"/>
            <a:ext cx="1222933" cy="33855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Boulders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9119" y="2571235"/>
            <a:ext cx="2587393" cy="33855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Steep slope = waterfalls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38158" y="1784996"/>
            <a:ext cx="1988267" cy="33855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Lots of vegetation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29212" y="4100285"/>
            <a:ext cx="2482287" cy="33855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 </a:t>
            </a:r>
            <a:r>
              <a:rPr lang="en-US" sz="1600" b="1" dirty="0" smtClean="0">
                <a:solidFill>
                  <a:schemeClr val="tx1"/>
                </a:solidFill>
              </a:rPr>
              <a:t>Narrow Channel </a:t>
            </a:r>
            <a:r>
              <a:rPr lang="en-US" sz="1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21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99" y="595439"/>
            <a:ext cx="7825854" cy="435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6562" y="0"/>
            <a:ext cx="5582528" cy="572700"/>
          </a:xfrm>
        </p:spPr>
        <p:txBody>
          <a:bodyPr/>
          <a:lstStyle/>
          <a:p>
            <a:r>
              <a:rPr lang="en-US" dirty="0" smtClean="0"/>
              <a:t>Mainstem Rivers and Large Tributaries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47422" y="3264330"/>
            <a:ext cx="1222933" cy="33855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Low Slope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4294" y="2571233"/>
            <a:ext cx="2474918" cy="33855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Less Bank Vegetation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80136" y="3572106"/>
            <a:ext cx="1821992" cy="33855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Sand and Gravel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29212" y="4100285"/>
            <a:ext cx="2482287" cy="33855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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Wide Channel </a:t>
            </a:r>
            <a:r>
              <a:rPr lang="en-US" sz="1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71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14810"/>
            <a:ext cx="8520600" cy="572700"/>
          </a:xfrm>
        </p:spPr>
        <p:txBody>
          <a:bodyPr/>
          <a:lstStyle/>
          <a:p>
            <a:r>
              <a:rPr lang="en-US" dirty="0" smtClean="0"/>
              <a:t>Aquatic Habitats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387584"/>
            <a:ext cx="3080154" cy="4321379"/>
          </a:xfrm>
        </p:spPr>
        <p:txBody>
          <a:bodyPr/>
          <a:lstStyle/>
          <a:p>
            <a:pPr marL="139700" indent="0">
              <a:buNone/>
            </a:pPr>
            <a:r>
              <a:rPr lang="en-US" sz="1800" u="sng" dirty="0" smtClean="0"/>
              <a:t>Habitat Units</a:t>
            </a:r>
            <a:endParaRPr lang="en-US" sz="1800" dirty="0"/>
          </a:p>
          <a:p>
            <a:pPr>
              <a:buFontTx/>
              <a:buChar char="-"/>
            </a:pPr>
            <a:r>
              <a:rPr lang="en-US" sz="1800" dirty="0" smtClean="0"/>
              <a:t>Riffles are shallow, swift, and turbulent with different substrate sizes</a:t>
            </a:r>
          </a:p>
          <a:p>
            <a:pPr>
              <a:buFontTx/>
              <a:buChar char="-"/>
            </a:pPr>
            <a:r>
              <a:rPr lang="en-US" sz="1800" dirty="0" smtClean="0"/>
              <a:t>Runs are deeper than riffles and have more uniform substrate</a:t>
            </a:r>
          </a:p>
          <a:p>
            <a:pPr>
              <a:buFontTx/>
              <a:buChar char="-"/>
            </a:pPr>
            <a:r>
              <a:rPr lang="en-US" sz="1800" dirty="0" smtClean="0"/>
              <a:t>Pools are deeper, slower and often have the smallest substrate</a:t>
            </a:r>
            <a:endParaRPr lang="en-US" sz="1800" dirty="0"/>
          </a:p>
        </p:txBody>
      </p:sp>
      <p:pic>
        <p:nvPicPr>
          <p:cNvPr id="5" name="Picture 2" descr="Image result for riffle run p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854" y="1577365"/>
            <a:ext cx="5440446" cy="291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311700" y="765189"/>
            <a:ext cx="6606686" cy="516565"/>
          </a:xfrm>
        </p:spPr>
        <p:txBody>
          <a:bodyPr/>
          <a:lstStyle/>
          <a:p>
            <a:pPr marL="139700" indent="0">
              <a:buNone/>
            </a:pPr>
            <a:r>
              <a:rPr lang="en-US" sz="1800" dirty="0" smtClean="0"/>
              <a:t>Habitat is where animal and plants live within an ecosystem.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101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606" y="272496"/>
            <a:ext cx="6744708" cy="572700"/>
          </a:xfrm>
        </p:spPr>
        <p:txBody>
          <a:bodyPr/>
          <a:lstStyle/>
          <a:p>
            <a:r>
              <a:rPr lang="en-US" dirty="0" smtClean="0"/>
              <a:t>A Natural River System has Habitat Complexity</a:t>
            </a:r>
            <a:endParaRPr lang="en-US" dirty="0"/>
          </a:p>
        </p:txBody>
      </p:sp>
      <p:pic>
        <p:nvPicPr>
          <p:cNvPr id="5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11" y="1360598"/>
            <a:ext cx="3008243" cy="287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785" y="1360598"/>
            <a:ext cx="2341705" cy="287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931" y="1360598"/>
            <a:ext cx="2226737" cy="287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65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94" y="186233"/>
            <a:ext cx="8520600" cy="572700"/>
          </a:xfrm>
        </p:spPr>
        <p:txBody>
          <a:bodyPr/>
          <a:lstStyle/>
          <a:p>
            <a:r>
              <a:rPr lang="en-US" dirty="0" smtClean="0"/>
              <a:t>A Healthy River has space to move, creating side channels, floodplains and more complexity</a:t>
            </a:r>
            <a:endParaRPr lang="en-US" dirty="0"/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214" y="1203693"/>
            <a:ext cx="5745779" cy="378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11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1409</TotalTime>
  <Words>252</Words>
  <Application>Microsoft Office PowerPoint</Application>
  <PresentationFormat>On-screen Show (16:9)</PresentationFormat>
  <Paragraphs>40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Oswald</vt:lpstr>
      <vt:lpstr>Wingdings</vt:lpstr>
      <vt:lpstr>Average</vt:lpstr>
      <vt:lpstr>Slate</vt:lpstr>
      <vt:lpstr>Watersheds and River Continuum</vt:lpstr>
      <vt:lpstr>Anatomy of a Watershed: </vt:lpstr>
      <vt:lpstr>River Continuum Introduction: </vt:lpstr>
      <vt:lpstr>PowerPoint Presentation</vt:lpstr>
      <vt:lpstr>Headwaters and Small Tributaries</vt:lpstr>
      <vt:lpstr>Mainstem Rivers and Large Tributaries</vt:lpstr>
      <vt:lpstr>Aquatic Habitats</vt:lpstr>
      <vt:lpstr>A Natural River System has Habitat Complexity</vt:lpstr>
      <vt:lpstr>A Healthy River has space to move, creating side channels, floodplains and more complexity</vt:lpstr>
      <vt:lpstr>Flood Plains are Essential Habitat for Salmon</vt:lpstr>
      <vt:lpstr>Snowmelt – one of the most important triggers for species to migrate or reproduce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Osmoregulation</dc:title>
  <dc:creator>AmeriCorps</dc:creator>
  <cp:lastModifiedBy>brian.burns@tristatesteelheaders.com</cp:lastModifiedBy>
  <cp:revision>21</cp:revision>
  <dcterms:modified xsi:type="dcterms:W3CDTF">2020-08-25T20:38:49Z</dcterms:modified>
</cp:coreProperties>
</file>